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p:regular r:id="rId38"/>
      <p:bold r:id="rId39"/>
      <p:italic r:id="rId40"/>
      <p:boldItalic r:id="rId41"/>
    </p:embeddedFont>
    <p:embeddedFont>
      <p:font typeface="Montserrat"/>
      <p:regular r:id="rId42"/>
      <p:bold r:id="rId43"/>
      <p:italic r:id="rId44"/>
      <p:boldItalic r:id="rId45"/>
    </p:embeddedFont>
    <p:embeddedFont>
      <p:font typeface="Lato"/>
      <p:regular r:id="rId46"/>
      <p:bold r:id="rId47"/>
      <p:italic r:id="rId48"/>
      <p:boldItalic r:id="rId49"/>
    </p:embeddedFont>
    <p:embeddedFont>
      <p:font typeface="Average"/>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Montserrat-regular.fntdata"/><Relationship Id="rId41" Type="http://schemas.openxmlformats.org/officeDocument/2006/relationships/font" Target="fonts/Roboto-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Lato-regular.fntdata"/><Relationship Id="rId45"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Averag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622859932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622859932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622859932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622859932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622859932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6228599325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22859932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622859932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6228599325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622859932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6228599325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6228599325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6228599325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6228599325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f87997393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f87997393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f87997393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f87997393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f87997393_0_1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f87997393_0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6228599325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6228599325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22859932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22859932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622859932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622859932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622859932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622859932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622859932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622859932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5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17.png"/><Relationship Id="rId8"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28.png"/><Relationship Id="rId6" Type="http://schemas.openxmlformats.org/officeDocument/2006/relationships/image" Target="../media/image26.png"/><Relationship Id="rId7" Type="http://schemas.openxmlformats.org/officeDocument/2006/relationships/image" Target="../media/image25.png"/><Relationship Id="rId8"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33.png"/><Relationship Id="rId7"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1" Type="http://schemas.openxmlformats.org/officeDocument/2006/relationships/slide" Target="/ppt/slides/slide29.xml"/><Relationship Id="rId10" Type="http://schemas.openxmlformats.org/officeDocument/2006/relationships/slide" Target="/ppt/slides/slide28.xml"/><Relationship Id="rId13" Type="http://schemas.openxmlformats.org/officeDocument/2006/relationships/slide" Target="/ppt/slides/slide32.xml"/><Relationship Id="rId12" Type="http://schemas.openxmlformats.org/officeDocument/2006/relationships/slide" Target="/ppt/slides/slide31.xml"/><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slide" Target="/ppt/slides/slide18.xml"/><Relationship Id="rId4" Type="http://schemas.openxmlformats.org/officeDocument/2006/relationships/slide" Target="/ppt/slides/slide21.xml"/><Relationship Id="rId9" Type="http://schemas.openxmlformats.org/officeDocument/2006/relationships/slide" Target="/ppt/slides/slide27.xml"/><Relationship Id="rId5" Type="http://schemas.openxmlformats.org/officeDocument/2006/relationships/slide" Target="/ppt/slides/slide23.xml"/><Relationship Id="rId6" Type="http://schemas.openxmlformats.org/officeDocument/2006/relationships/slide" Target="/ppt/slides/slide24.xml"/><Relationship Id="rId7" Type="http://schemas.openxmlformats.org/officeDocument/2006/relationships/slide" Target="/ppt/slides/slide25.xml"/><Relationship Id="rId8" Type="http://schemas.openxmlformats.org/officeDocument/2006/relationships/slide" Target="/ppt/slides/slide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53.png"/><Relationship Id="rId4" Type="http://schemas.openxmlformats.org/officeDocument/2006/relationships/image" Target="../media/image49.png"/><Relationship Id="rId5"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34.jpg"/><Relationship Id="rId5" Type="http://schemas.openxmlformats.org/officeDocument/2006/relationships/image" Target="../media/image3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4.png"/><Relationship Id="rId7" Type="http://schemas.openxmlformats.org/officeDocument/2006/relationships/image" Target="../media/image10.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149800" y="1279950"/>
            <a:ext cx="5017500" cy="157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sz="3000"/>
              <a:t>Multi-class Classifications  of Malicious URLs using Deep Learning </a:t>
            </a:r>
            <a:endParaRPr sz="3000"/>
          </a:p>
        </p:txBody>
      </p:sp>
      <p:sp>
        <p:nvSpPr>
          <p:cNvPr id="229" name="Google Shape;229;p17"/>
          <p:cNvSpPr txBox="1"/>
          <p:nvPr>
            <p:ph idx="1" type="subTitle"/>
          </p:nvPr>
        </p:nvSpPr>
        <p:spPr>
          <a:xfrm>
            <a:off x="4635500" y="3790950"/>
            <a:ext cx="4249500" cy="93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University of Toronto School of Continuing Studies</a:t>
            </a:r>
            <a:endParaRPr/>
          </a:p>
          <a:p>
            <a:pPr indent="0" lvl="0" marL="0" rtl="0" algn="r">
              <a:spcBef>
                <a:spcPts val="0"/>
              </a:spcBef>
              <a:spcAft>
                <a:spcPts val="0"/>
              </a:spcAft>
              <a:buNone/>
            </a:pPr>
            <a:r>
              <a:rPr lang="en-GB"/>
              <a:t>SCS 3546 Deep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Tuning Deep Neural Network</a:t>
            </a:r>
            <a:endParaRPr/>
          </a:p>
          <a:p>
            <a:pPr indent="0" lvl="0" marL="0" rtl="0" algn="l">
              <a:lnSpc>
                <a:spcPct val="115000"/>
              </a:lnSpc>
              <a:spcBef>
                <a:spcPts val="0"/>
              </a:spcBef>
              <a:spcAft>
                <a:spcPts val="1600"/>
              </a:spcAft>
              <a:buNone/>
            </a:pPr>
            <a:r>
              <a:rPr lang="en-GB" sz="1300">
                <a:latin typeface="Lato"/>
                <a:ea typeface="Lato"/>
                <a:cs typeface="Lato"/>
                <a:sym typeface="Lato"/>
              </a:rPr>
              <a:t>Determining nodes in a layers</a:t>
            </a:r>
            <a:endParaRPr/>
          </a:p>
        </p:txBody>
      </p:sp>
      <p:sp>
        <p:nvSpPr>
          <p:cNvPr id="327" name="Google Shape;327;p26"/>
          <p:cNvSpPr txBox="1"/>
          <p:nvPr>
            <p:ph idx="1" type="body"/>
          </p:nvPr>
        </p:nvSpPr>
        <p:spPr>
          <a:xfrm>
            <a:off x="3046125" y="1413250"/>
            <a:ext cx="5713800" cy="1566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More nodes means more possibility for the model to learn complex relationships. However similar to number of layers, it will results to more training and resources.</a:t>
            </a:r>
            <a:endParaRPr sz="1200"/>
          </a:p>
        </p:txBody>
      </p:sp>
      <p:pic>
        <p:nvPicPr>
          <p:cNvPr id="328" name="Google Shape;328;p26"/>
          <p:cNvPicPr preferRelativeResize="0"/>
          <p:nvPr/>
        </p:nvPicPr>
        <p:blipFill>
          <a:blip r:embed="rId3">
            <a:alphaModFix/>
          </a:blip>
          <a:stretch>
            <a:fillRect/>
          </a:stretch>
        </p:blipFill>
        <p:spPr>
          <a:xfrm>
            <a:off x="421150" y="1445325"/>
            <a:ext cx="2465408" cy="1645100"/>
          </a:xfrm>
          <a:prstGeom prst="rect">
            <a:avLst/>
          </a:prstGeom>
          <a:noFill/>
          <a:ln>
            <a:noFill/>
          </a:ln>
        </p:spPr>
      </p:pic>
      <p:pic>
        <p:nvPicPr>
          <p:cNvPr id="329" name="Google Shape;329;p26"/>
          <p:cNvPicPr preferRelativeResize="0"/>
          <p:nvPr/>
        </p:nvPicPr>
        <p:blipFill>
          <a:blip r:embed="rId4">
            <a:alphaModFix/>
          </a:blip>
          <a:stretch>
            <a:fillRect/>
          </a:stretch>
        </p:blipFill>
        <p:spPr>
          <a:xfrm>
            <a:off x="407671" y="3153275"/>
            <a:ext cx="2465400" cy="1625825"/>
          </a:xfrm>
          <a:prstGeom prst="rect">
            <a:avLst/>
          </a:prstGeom>
          <a:noFill/>
          <a:ln>
            <a:noFill/>
          </a:ln>
        </p:spPr>
      </p:pic>
      <p:pic>
        <p:nvPicPr>
          <p:cNvPr id="330" name="Google Shape;330;p26"/>
          <p:cNvPicPr preferRelativeResize="0"/>
          <p:nvPr/>
        </p:nvPicPr>
        <p:blipFill>
          <a:blip r:embed="rId5">
            <a:alphaModFix/>
          </a:blip>
          <a:stretch>
            <a:fillRect/>
          </a:stretch>
        </p:blipFill>
        <p:spPr>
          <a:xfrm>
            <a:off x="3146250" y="2241550"/>
            <a:ext cx="1833675" cy="1467750"/>
          </a:xfrm>
          <a:prstGeom prst="rect">
            <a:avLst/>
          </a:prstGeom>
          <a:noFill/>
          <a:ln>
            <a:noFill/>
          </a:ln>
        </p:spPr>
      </p:pic>
      <p:pic>
        <p:nvPicPr>
          <p:cNvPr id="331" name="Google Shape;331;p26"/>
          <p:cNvPicPr preferRelativeResize="0"/>
          <p:nvPr/>
        </p:nvPicPr>
        <p:blipFill>
          <a:blip r:embed="rId6">
            <a:alphaModFix/>
          </a:blip>
          <a:stretch>
            <a:fillRect/>
          </a:stretch>
        </p:blipFill>
        <p:spPr>
          <a:xfrm>
            <a:off x="5096975" y="2241550"/>
            <a:ext cx="1833675" cy="1459534"/>
          </a:xfrm>
          <a:prstGeom prst="rect">
            <a:avLst/>
          </a:prstGeom>
          <a:noFill/>
          <a:ln>
            <a:noFill/>
          </a:ln>
        </p:spPr>
      </p:pic>
      <p:pic>
        <p:nvPicPr>
          <p:cNvPr id="332" name="Google Shape;332;p26"/>
          <p:cNvPicPr preferRelativeResize="0"/>
          <p:nvPr/>
        </p:nvPicPr>
        <p:blipFill>
          <a:blip r:embed="rId7">
            <a:alphaModFix/>
          </a:blip>
          <a:stretch>
            <a:fillRect/>
          </a:stretch>
        </p:blipFill>
        <p:spPr>
          <a:xfrm>
            <a:off x="7069702" y="2241550"/>
            <a:ext cx="1833675" cy="1463641"/>
          </a:xfrm>
          <a:prstGeom prst="rect">
            <a:avLst/>
          </a:prstGeom>
          <a:noFill/>
          <a:ln>
            <a:noFill/>
          </a:ln>
        </p:spPr>
      </p:pic>
      <p:pic>
        <p:nvPicPr>
          <p:cNvPr id="333" name="Google Shape;333;p26"/>
          <p:cNvPicPr preferRelativeResize="0"/>
          <p:nvPr/>
        </p:nvPicPr>
        <p:blipFill>
          <a:blip r:embed="rId8">
            <a:alphaModFix/>
          </a:blip>
          <a:stretch>
            <a:fillRect/>
          </a:stretch>
        </p:blipFill>
        <p:spPr>
          <a:xfrm>
            <a:off x="5807465" y="3781175"/>
            <a:ext cx="412700" cy="370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Tuning Back Propagation</a:t>
            </a:r>
            <a:endParaRPr/>
          </a:p>
          <a:p>
            <a:pPr indent="0" lvl="0" marL="0" rtl="0" algn="l">
              <a:lnSpc>
                <a:spcPct val="115000"/>
              </a:lnSpc>
              <a:spcBef>
                <a:spcPts val="0"/>
              </a:spcBef>
              <a:spcAft>
                <a:spcPts val="1600"/>
              </a:spcAft>
              <a:buNone/>
            </a:pPr>
            <a:r>
              <a:rPr lang="en-GB" sz="1300">
                <a:latin typeface="Lato"/>
                <a:ea typeface="Lato"/>
                <a:cs typeface="Lato"/>
                <a:sym typeface="Lato"/>
              </a:rPr>
              <a:t>Choosing Activation Function and Weights Initializer</a:t>
            </a:r>
            <a:endParaRPr/>
          </a:p>
        </p:txBody>
      </p:sp>
      <p:sp>
        <p:nvSpPr>
          <p:cNvPr id="339" name="Google Shape;339;p27"/>
          <p:cNvSpPr txBox="1"/>
          <p:nvPr>
            <p:ph idx="1" type="body"/>
          </p:nvPr>
        </p:nvSpPr>
        <p:spPr>
          <a:xfrm>
            <a:off x="557625" y="1342450"/>
            <a:ext cx="38331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There are number of algorithms available for activation functions. In general, </a:t>
            </a:r>
            <a:r>
              <a:rPr b="1" lang="en-GB" sz="1200">
                <a:solidFill>
                  <a:srgbClr val="FF9900"/>
                </a:solidFill>
              </a:rPr>
              <a:t>rectified linear unit</a:t>
            </a:r>
            <a:r>
              <a:rPr lang="en-GB" sz="1200"/>
              <a:t> works best for regular  artificial neural network (ANN) and convolutional network (CNN). </a:t>
            </a:r>
            <a:r>
              <a:rPr b="1" lang="en-GB" sz="1200">
                <a:solidFill>
                  <a:srgbClr val="FF9900"/>
                </a:solidFill>
              </a:rPr>
              <a:t>Sigmoid</a:t>
            </a:r>
            <a:r>
              <a:rPr lang="en-GB" sz="1200"/>
              <a:t> works best for RNNs.</a:t>
            </a:r>
            <a:endParaRPr sz="1200"/>
          </a:p>
        </p:txBody>
      </p:sp>
      <p:pic>
        <p:nvPicPr>
          <p:cNvPr id="340" name="Google Shape;340;p27"/>
          <p:cNvPicPr preferRelativeResize="0"/>
          <p:nvPr/>
        </p:nvPicPr>
        <p:blipFill>
          <a:blip r:embed="rId3">
            <a:alphaModFix/>
          </a:blip>
          <a:stretch>
            <a:fillRect/>
          </a:stretch>
        </p:blipFill>
        <p:spPr>
          <a:xfrm>
            <a:off x="665275" y="2606350"/>
            <a:ext cx="3095300" cy="2099175"/>
          </a:xfrm>
          <a:prstGeom prst="rect">
            <a:avLst/>
          </a:prstGeom>
          <a:noFill/>
          <a:ln>
            <a:noFill/>
          </a:ln>
        </p:spPr>
      </p:pic>
      <p:pic>
        <p:nvPicPr>
          <p:cNvPr id="341" name="Google Shape;341;p27"/>
          <p:cNvPicPr preferRelativeResize="0"/>
          <p:nvPr/>
        </p:nvPicPr>
        <p:blipFill>
          <a:blip r:embed="rId4">
            <a:alphaModFix/>
          </a:blip>
          <a:stretch>
            <a:fillRect/>
          </a:stretch>
        </p:blipFill>
        <p:spPr>
          <a:xfrm>
            <a:off x="4857300" y="2606350"/>
            <a:ext cx="3095300" cy="2074748"/>
          </a:xfrm>
          <a:prstGeom prst="rect">
            <a:avLst/>
          </a:prstGeom>
          <a:noFill/>
          <a:ln>
            <a:noFill/>
          </a:ln>
        </p:spPr>
      </p:pic>
      <p:sp>
        <p:nvSpPr>
          <p:cNvPr id="342" name="Google Shape;342;p27"/>
          <p:cNvSpPr txBox="1"/>
          <p:nvPr>
            <p:ph idx="1" type="body"/>
          </p:nvPr>
        </p:nvSpPr>
        <p:spPr>
          <a:xfrm>
            <a:off x="4814876" y="1342450"/>
            <a:ext cx="35913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The initial values of weights play a huge role in the speed of learning and final accuracy. Multiple initialization techniques exist.</a:t>
            </a:r>
            <a:br>
              <a:rPr lang="en-GB" sz="1200"/>
            </a:br>
            <a:r>
              <a:rPr b="1" lang="en-GB" sz="1200">
                <a:solidFill>
                  <a:srgbClr val="FF9900"/>
                </a:solidFill>
              </a:rPr>
              <a:t>Random normal</a:t>
            </a:r>
            <a:r>
              <a:rPr lang="en-GB" sz="1200"/>
              <a:t> works best for most cases.</a:t>
            </a:r>
            <a:endParaRPr sz="1200"/>
          </a:p>
          <a:p>
            <a:pPr indent="0" lvl="0" marL="0" rtl="0" algn="l">
              <a:spcBef>
                <a:spcPts val="1600"/>
              </a:spcBef>
              <a:spcAft>
                <a:spcPts val="1600"/>
              </a:spcAft>
              <a:buNone/>
            </a:pPr>
            <a:r>
              <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Tuning Back Propagation</a:t>
            </a:r>
            <a:endParaRPr/>
          </a:p>
          <a:p>
            <a:pPr indent="0" lvl="0" marL="0" rtl="0" algn="l">
              <a:lnSpc>
                <a:spcPct val="115000"/>
              </a:lnSpc>
              <a:spcBef>
                <a:spcPts val="0"/>
              </a:spcBef>
              <a:spcAft>
                <a:spcPts val="1600"/>
              </a:spcAft>
              <a:buNone/>
            </a:pPr>
            <a:r>
              <a:rPr lang="en-GB" sz="1300">
                <a:latin typeface="Lato"/>
                <a:ea typeface="Lato"/>
                <a:cs typeface="Lato"/>
                <a:sym typeface="Lato"/>
              </a:rPr>
              <a:t>Batch Normalization</a:t>
            </a:r>
            <a:endParaRPr sz="1300">
              <a:latin typeface="Lato"/>
              <a:ea typeface="Lato"/>
              <a:cs typeface="Lato"/>
              <a:sym typeface="Lato"/>
            </a:endParaRPr>
          </a:p>
        </p:txBody>
      </p:sp>
      <p:sp>
        <p:nvSpPr>
          <p:cNvPr id="348" name="Google Shape;348;p28"/>
          <p:cNvSpPr txBox="1"/>
          <p:nvPr>
            <p:ph idx="1" type="body"/>
          </p:nvPr>
        </p:nvSpPr>
        <p:spPr>
          <a:xfrm>
            <a:off x="710025" y="1342450"/>
            <a:ext cx="45768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Batch normalization is an important technique to vanishing and exploiting gradients during gradient descent. Batch normalization help achieve higher accuracies with lower epochs, hence is also an optimization technique.</a:t>
            </a:r>
            <a:endParaRPr sz="1200"/>
          </a:p>
        </p:txBody>
      </p:sp>
      <p:pic>
        <p:nvPicPr>
          <p:cNvPr id="349" name="Google Shape;349;p28"/>
          <p:cNvPicPr preferRelativeResize="0"/>
          <p:nvPr/>
        </p:nvPicPr>
        <p:blipFill>
          <a:blip r:embed="rId3">
            <a:alphaModFix/>
          </a:blip>
          <a:stretch>
            <a:fillRect/>
          </a:stretch>
        </p:blipFill>
        <p:spPr>
          <a:xfrm>
            <a:off x="1048137" y="2348000"/>
            <a:ext cx="3657525" cy="2504775"/>
          </a:xfrm>
          <a:prstGeom prst="rect">
            <a:avLst/>
          </a:prstGeom>
          <a:noFill/>
          <a:ln>
            <a:noFill/>
          </a:ln>
        </p:spPr>
      </p:pic>
      <p:pic>
        <p:nvPicPr>
          <p:cNvPr id="350" name="Google Shape;350;p28"/>
          <p:cNvPicPr preferRelativeResize="0"/>
          <p:nvPr/>
        </p:nvPicPr>
        <p:blipFill>
          <a:blip r:embed="rId4">
            <a:alphaModFix/>
          </a:blip>
          <a:stretch>
            <a:fillRect/>
          </a:stretch>
        </p:blipFill>
        <p:spPr>
          <a:xfrm>
            <a:off x="5838275" y="2786050"/>
            <a:ext cx="2696525" cy="2142925"/>
          </a:xfrm>
          <a:prstGeom prst="rect">
            <a:avLst/>
          </a:prstGeom>
          <a:noFill/>
          <a:ln>
            <a:noFill/>
          </a:ln>
        </p:spPr>
      </p:pic>
      <p:pic>
        <p:nvPicPr>
          <p:cNvPr id="351" name="Google Shape;351;p28"/>
          <p:cNvPicPr preferRelativeResize="0"/>
          <p:nvPr/>
        </p:nvPicPr>
        <p:blipFill>
          <a:blip r:embed="rId5">
            <a:alphaModFix/>
          </a:blip>
          <a:stretch>
            <a:fillRect/>
          </a:stretch>
        </p:blipFill>
        <p:spPr>
          <a:xfrm>
            <a:off x="5838275" y="532650"/>
            <a:ext cx="2696524" cy="2115301"/>
          </a:xfrm>
          <a:prstGeom prst="rect">
            <a:avLst/>
          </a:prstGeom>
          <a:noFill/>
          <a:ln>
            <a:noFill/>
          </a:ln>
        </p:spPr>
      </p:pic>
      <p:pic>
        <p:nvPicPr>
          <p:cNvPr id="352" name="Google Shape;352;p28"/>
          <p:cNvPicPr preferRelativeResize="0"/>
          <p:nvPr/>
        </p:nvPicPr>
        <p:blipFill>
          <a:blip r:embed="rId6">
            <a:alphaModFix/>
          </a:blip>
          <a:stretch>
            <a:fillRect/>
          </a:stretch>
        </p:blipFill>
        <p:spPr>
          <a:xfrm>
            <a:off x="8564990" y="3533525"/>
            <a:ext cx="412700" cy="370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Tuning Deep Neural Network</a:t>
            </a:r>
            <a:endParaRPr/>
          </a:p>
          <a:p>
            <a:pPr indent="0" lvl="0" marL="0" rtl="0" algn="l">
              <a:lnSpc>
                <a:spcPct val="115000"/>
              </a:lnSpc>
              <a:spcBef>
                <a:spcPts val="0"/>
              </a:spcBef>
              <a:spcAft>
                <a:spcPts val="1600"/>
              </a:spcAft>
              <a:buNone/>
            </a:pPr>
            <a:r>
              <a:rPr lang="en-GB" sz="1300">
                <a:latin typeface="Lato"/>
                <a:ea typeface="Lato"/>
                <a:cs typeface="Lato"/>
                <a:sym typeface="Lato"/>
              </a:rPr>
              <a:t>Optimizers and Learning Rates</a:t>
            </a:r>
            <a:endParaRPr/>
          </a:p>
        </p:txBody>
      </p:sp>
      <p:sp>
        <p:nvSpPr>
          <p:cNvPr id="358" name="Google Shape;358;p29"/>
          <p:cNvSpPr txBox="1"/>
          <p:nvPr>
            <p:ph idx="1" type="body"/>
          </p:nvPr>
        </p:nvSpPr>
        <p:spPr>
          <a:xfrm>
            <a:off x="176625" y="1342450"/>
            <a:ext cx="31380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Optimizer are key tools, that help gradient descent, achieve faster results. Optimizers are algorithms, that helps speed up the training process.</a:t>
            </a:r>
            <a:endParaRPr sz="1200"/>
          </a:p>
        </p:txBody>
      </p:sp>
      <p:sp>
        <p:nvSpPr>
          <p:cNvPr id="359" name="Google Shape;359;p29"/>
          <p:cNvSpPr txBox="1"/>
          <p:nvPr>
            <p:ph idx="1" type="body"/>
          </p:nvPr>
        </p:nvSpPr>
        <p:spPr>
          <a:xfrm>
            <a:off x="3425325" y="1174300"/>
            <a:ext cx="33774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Learning rate is the rate at  which the weights will change in response to the estimated error. It is the speed at which the model is expected to learn from the training data and adjust its weights. Learning rates work in conjunction with the optimizer.</a:t>
            </a:r>
            <a:endParaRPr sz="1200"/>
          </a:p>
        </p:txBody>
      </p:sp>
      <p:pic>
        <p:nvPicPr>
          <p:cNvPr id="360" name="Google Shape;360;p29"/>
          <p:cNvPicPr preferRelativeResize="0"/>
          <p:nvPr/>
        </p:nvPicPr>
        <p:blipFill>
          <a:blip r:embed="rId3">
            <a:alphaModFix/>
          </a:blip>
          <a:stretch>
            <a:fillRect/>
          </a:stretch>
        </p:blipFill>
        <p:spPr>
          <a:xfrm>
            <a:off x="261192" y="2587300"/>
            <a:ext cx="3053509" cy="2074750"/>
          </a:xfrm>
          <a:prstGeom prst="rect">
            <a:avLst/>
          </a:prstGeom>
          <a:noFill/>
          <a:ln>
            <a:noFill/>
          </a:ln>
        </p:spPr>
      </p:pic>
      <p:pic>
        <p:nvPicPr>
          <p:cNvPr id="361" name="Google Shape;361;p29"/>
          <p:cNvPicPr preferRelativeResize="0"/>
          <p:nvPr/>
        </p:nvPicPr>
        <p:blipFill>
          <a:blip r:embed="rId4">
            <a:alphaModFix/>
          </a:blip>
          <a:stretch>
            <a:fillRect/>
          </a:stretch>
        </p:blipFill>
        <p:spPr>
          <a:xfrm>
            <a:off x="3559750" y="2587300"/>
            <a:ext cx="3093836" cy="2074750"/>
          </a:xfrm>
          <a:prstGeom prst="rect">
            <a:avLst/>
          </a:prstGeom>
          <a:noFill/>
          <a:ln>
            <a:noFill/>
          </a:ln>
        </p:spPr>
      </p:pic>
      <p:pic>
        <p:nvPicPr>
          <p:cNvPr id="362" name="Google Shape;362;p29"/>
          <p:cNvPicPr preferRelativeResize="0"/>
          <p:nvPr/>
        </p:nvPicPr>
        <p:blipFill>
          <a:blip r:embed="rId5">
            <a:alphaModFix/>
          </a:blip>
          <a:stretch>
            <a:fillRect/>
          </a:stretch>
        </p:blipFill>
        <p:spPr>
          <a:xfrm>
            <a:off x="6976950" y="450850"/>
            <a:ext cx="1833675" cy="1450036"/>
          </a:xfrm>
          <a:prstGeom prst="rect">
            <a:avLst/>
          </a:prstGeom>
          <a:noFill/>
          <a:ln>
            <a:noFill/>
          </a:ln>
        </p:spPr>
      </p:pic>
      <p:pic>
        <p:nvPicPr>
          <p:cNvPr id="363" name="Google Shape;363;p29"/>
          <p:cNvPicPr preferRelativeResize="0"/>
          <p:nvPr/>
        </p:nvPicPr>
        <p:blipFill>
          <a:blip r:embed="rId6">
            <a:alphaModFix/>
          </a:blip>
          <a:stretch>
            <a:fillRect/>
          </a:stretch>
        </p:blipFill>
        <p:spPr>
          <a:xfrm>
            <a:off x="6976950" y="1984375"/>
            <a:ext cx="1833675" cy="1464980"/>
          </a:xfrm>
          <a:prstGeom prst="rect">
            <a:avLst/>
          </a:prstGeom>
          <a:noFill/>
          <a:ln>
            <a:noFill/>
          </a:ln>
        </p:spPr>
      </p:pic>
      <p:pic>
        <p:nvPicPr>
          <p:cNvPr id="364" name="Google Shape;364;p29"/>
          <p:cNvPicPr preferRelativeResize="0"/>
          <p:nvPr/>
        </p:nvPicPr>
        <p:blipFill>
          <a:blip r:embed="rId7">
            <a:alphaModFix/>
          </a:blip>
          <a:stretch>
            <a:fillRect/>
          </a:stretch>
        </p:blipFill>
        <p:spPr>
          <a:xfrm>
            <a:off x="6976950" y="3532850"/>
            <a:ext cx="1812524" cy="1450025"/>
          </a:xfrm>
          <a:prstGeom prst="rect">
            <a:avLst/>
          </a:prstGeom>
          <a:noFill/>
          <a:ln>
            <a:noFill/>
          </a:ln>
        </p:spPr>
      </p:pic>
      <p:pic>
        <p:nvPicPr>
          <p:cNvPr id="365" name="Google Shape;365;p29"/>
          <p:cNvPicPr preferRelativeResize="0"/>
          <p:nvPr/>
        </p:nvPicPr>
        <p:blipFill>
          <a:blip r:embed="rId8">
            <a:alphaModFix/>
          </a:blip>
          <a:stretch>
            <a:fillRect/>
          </a:stretch>
        </p:blipFill>
        <p:spPr>
          <a:xfrm>
            <a:off x="8584040" y="937825"/>
            <a:ext cx="412700" cy="370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Overfitting Management</a:t>
            </a:r>
            <a:endParaRPr/>
          </a:p>
          <a:p>
            <a:pPr indent="0" lvl="0" marL="0" rtl="0" algn="l">
              <a:lnSpc>
                <a:spcPct val="115000"/>
              </a:lnSpc>
              <a:spcBef>
                <a:spcPts val="0"/>
              </a:spcBef>
              <a:spcAft>
                <a:spcPts val="1600"/>
              </a:spcAft>
              <a:buNone/>
            </a:pPr>
            <a:r>
              <a:rPr lang="en-GB" sz="1300">
                <a:latin typeface="Lato"/>
                <a:ea typeface="Lato"/>
                <a:cs typeface="Lato"/>
                <a:sym typeface="Lato"/>
              </a:rPr>
              <a:t>Regularization and Dropout rate</a:t>
            </a:r>
            <a:endParaRPr/>
          </a:p>
        </p:txBody>
      </p:sp>
      <p:sp>
        <p:nvSpPr>
          <p:cNvPr id="371" name="Google Shape;371;p30"/>
          <p:cNvSpPr txBox="1"/>
          <p:nvPr>
            <p:ph idx="1" type="body"/>
          </p:nvPr>
        </p:nvSpPr>
        <p:spPr>
          <a:xfrm>
            <a:off x="100425" y="1342450"/>
            <a:ext cx="31380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100"/>
              <a:t>Regularization is an important technique for managing overfitting in neural networks. Regularization algorithms provide an adjustments to the model parameters after they are updated. The adjustment reduces the variance in the model by providing a penalty when overfitting.</a:t>
            </a:r>
            <a:endParaRPr sz="1100"/>
          </a:p>
        </p:txBody>
      </p:sp>
      <p:sp>
        <p:nvSpPr>
          <p:cNvPr id="372" name="Google Shape;372;p30"/>
          <p:cNvSpPr txBox="1"/>
          <p:nvPr>
            <p:ph idx="1" type="body"/>
          </p:nvPr>
        </p:nvSpPr>
        <p:spPr>
          <a:xfrm>
            <a:off x="3349125" y="1326700"/>
            <a:ext cx="33774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100"/>
              <a:t>Dropout works during forward propagation. By default, during forward propagation, the output of each node in the layer is sent every node in the next layer. When using dropout, the outputs of some of the nodes in the layer are dropped randomly.</a:t>
            </a:r>
            <a:endParaRPr sz="1100"/>
          </a:p>
        </p:txBody>
      </p:sp>
      <p:pic>
        <p:nvPicPr>
          <p:cNvPr id="373" name="Google Shape;373;p30"/>
          <p:cNvPicPr preferRelativeResize="0"/>
          <p:nvPr/>
        </p:nvPicPr>
        <p:blipFill>
          <a:blip r:embed="rId3">
            <a:alphaModFix/>
          </a:blip>
          <a:stretch>
            <a:fillRect/>
          </a:stretch>
        </p:blipFill>
        <p:spPr>
          <a:xfrm>
            <a:off x="108800" y="2782325"/>
            <a:ext cx="3205824" cy="2130926"/>
          </a:xfrm>
          <a:prstGeom prst="rect">
            <a:avLst/>
          </a:prstGeom>
          <a:noFill/>
          <a:ln>
            <a:noFill/>
          </a:ln>
        </p:spPr>
      </p:pic>
      <p:pic>
        <p:nvPicPr>
          <p:cNvPr id="374" name="Google Shape;374;p30"/>
          <p:cNvPicPr preferRelativeResize="0"/>
          <p:nvPr/>
        </p:nvPicPr>
        <p:blipFill>
          <a:blip r:embed="rId4">
            <a:alphaModFix/>
          </a:blip>
          <a:stretch>
            <a:fillRect/>
          </a:stretch>
        </p:blipFill>
        <p:spPr>
          <a:xfrm>
            <a:off x="3466325" y="2782325"/>
            <a:ext cx="3205824" cy="2154428"/>
          </a:xfrm>
          <a:prstGeom prst="rect">
            <a:avLst/>
          </a:prstGeom>
          <a:noFill/>
          <a:ln>
            <a:noFill/>
          </a:ln>
        </p:spPr>
      </p:pic>
      <p:pic>
        <p:nvPicPr>
          <p:cNvPr id="375" name="Google Shape;375;p30"/>
          <p:cNvPicPr preferRelativeResize="0"/>
          <p:nvPr/>
        </p:nvPicPr>
        <p:blipFill>
          <a:blip r:embed="rId5">
            <a:alphaModFix/>
          </a:blip>
          <a:stretch>
            <a:fillRect/>
          </a:stretch>
        </p:blipFill>
        <p:spPr>
          <a:xfrm>
            <a:off x="6808650" y="1250500"/>
            <a:ext cx="2156325" cy="1712600"/>
          </a:xfrm>
          <a:prstGeom prst="rect">
            <a:avLst/>
          </a:prstGeom>
          <a:noFill/>
          <a:ln>
            <a:noFill/>
          </a:ln>
        </p:spPr>
      </p:pic>
      <p:pic>
        <p:nvPicPr>
          <p:cNvPr id="376" name="Google Shape;376;p30"/>
          <p:cNvPicPr preferRelativeResize="0"/>
          <p:nvPr/>
        </p:nvPicPr>
        <p:blipFill>
          <a:blip r:embed="rId6">
            <a:alphaModFix/>
          </a:blip>
          <a:stretch>
            <a:fillRect/>
          </a:stretch>
        </p:blipFill>
        <p:spPr>
          <a:xfrm>
            <a:off x="6797175" y="3063237"/>
            <a:ext cx="2156325" cy="1721214"/>
          </a:xfrm>
          <a:prstGeom prst="rect">
            <a:avLst/>
          </a:prstGeom>
          <a:noFill/>
          <a:ln>
            <a:noFill/>
          </a:ln>
        </p:spPr>
      </p:pic>
      <p:pic>
        <p:nvPicPr>
          <p:cNvPr id="377" name="Google Shape;377;p30"/>
          <p:cNvPicPr preferRelativeResize="0"/>
          <p:nvPr/>
        </p:nvPicPr>
        <p:blipFill>
          <a:blip r:embed="rId7">
            <a:alphaModFix/>
          </a:blip>
          <a:stretch>
            <a:fillRect/>
          </a:stretch>
        </p:blipFill>
        <p:spPr>
          <a:xfrm>
            <a:off x="8612615" y="1804600"/>
            <a:ext cx="412700" cy="370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1"/>
          <p:cNvSpPr txBox="1"/>
          <p:nvPr>
            <p:ph type="title"/>
          </p:nvPr>
        </p:nvSpPr>
        <p:spPr>
          <a:xfrm>
            <a:off x="306900" y="4468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Training and Tuning Model</a:t>
            </a:r>
            <a:endParaRPr/>
          </a:p>
        </p:txBody>
      </p:sp>
      <p:sp>
        <p:nvSpPr>
          <p:cNvPr id="383" name="Google Shape;383;p31"/>
          <p:cNvSpPr txBox="1"/>
          <p:nvPr/>
        </p:nvSpPr>
        <p:spPr>
          <a:xfrm>
            <a:off x="379901" y="1049825"/>
            <a:ext cx="30183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Tuning Deep Neural Network</a:t>
            </a:r>
            <a:endParaRPr sz="1800">
              <a:solidFill>
                <a:srgbClr val="CACACA"/>
              </a:solidFill>
              <a:latin typeface="Average"/>
              <a:ea typeface="Average"/>
              <a:cs typeface="Average"/>
              <a:sym typeface="Average"/>
            </a:endParaRPr>
          </a:p>
        </p:txBody>
      </p:sp>
      <p:sp>
        <p:nvSpPr>
          <p:cNvPr id="384" name="Google Shape;384;p31"/>
          <p:cNvSpPr txBox="1"/>
          <p:nvPr/>
        </p:nvSpPr>
        <p:spPr>
          <a:xfrm>
            <a:off x="379901" y="261605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Tuning Back Propagation</a:t>
            </a:r>
            <a:endParaRPr>
              <a:solidFill>
                <a:srgbClr val="CACACA"/>
              </a:solidFill>
              <a:latin typeface="Montserrat"/>
              <a:ea typeface="Montserrat"/>
              <a:cs typeface="Montserrat"/>
              <a:sym typeface="Montserrat"/>
            </a:endParaRPr>
          </a:p>
        </p:txBody>
      </p:sp>
      <p:sp>
        <p:nvSpPr>
          <p:cNvPr id="385" name="Google Shape;385;p31"/>
          <p:cNvSpPr txBox="1"/>
          <p:nvPr/>
        </p:nvSpPr>
        <p:spPr>
          <a:xfrm>
            <a:off x="3798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Overfitting Management</a:t>
            </a:r>
            <a:endParaRPr sz="1800">
              <a:solidFill>
                <a:srgbClr val="CACACA"/>
              </a:solidFill>
              <a:latin typeface="Average"/>
              <a:ea typeface="Average"/>
              <a:cs typeface="Average"/>
              <a:sym typeface="Average"/>
            </a:endParaRPr>
          </a:p>
        </p:txBody>
      </p:sp>
      <p:sp>
        <p:nvSpPr>
          <p:cNvPr id="386" name="Google Shape;386;p31"/>
          <p:cNvSpPr txBox="1"/>
          <p:nvPr/>
        </p:nvSpPr>
        <p:spPr>
          <a:xfrm>
            <a:off x="5786301" y="11633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chemeClr val="lt1"/>
                </a:solidFill>
                <a:latin typeface="Montserrat"/>
                <a:ea typeface="Montserrat"/>
                <a:cs typeface="Montserrat"/>
                <a:sym typeface="Montserrat"/>
              </a:rPr>
              <a:t>SCS 3253 Machine Learning</a:t>
            </a:r>
            <a:endParaRPr sz="1100">
              <a:solidFill>
                <a:schemeClr val="lt1"/>
              </a:solidFill>
              <a:latin typeface="Montserrat"/>
              <a:ea typeface="Montserrat"/>
              <a:cs typeface="Montserrat"/>
              <a:sym typeface="Montserrat"/>
            </a:endParaRPr>
          </a:p>
        </p:txBody>
      </p:sp>
      <p:sp>
        <p:nvSpPr>
          <p:cNvPr id="387" name="Google Shape;387;p31"/>
          <p:cNvSpPr txBox="1"/>
          <p:nvPr/>
        </p:nvSpPr>
        <p:spPr>
          <a:xfrm>
            <a:off x="442775" y="1421300"/>
            <a:ext cx="4416900" cy="1108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Epoch and Batch size tuning: </a:t>
            </a:r>
            <a:r>
              <a:rPr b="1" lang="en-GB" sz="1200">
                <a:solidFill>
                  <a:srgbClr val="FF9900"/>
                </a:solidFill>
                <a:latin typeface="Montserrat"/>
                <a:ea typeface="Montserrat"/>
                <a:cs typeface="Montserrat"/>
                <a:sym typeface="Montserrat"/>
              </a:rPr>
              <a:t>50 epochs</a:t>
            </a:r>
            <a:r>
              <a:rPr lang="en-GB" sz="1200">
                <a:solidFill>
                  <a:schemeClr val="lt1"/>
                </a:solidFill>
                <a:latin typeface="Montserrat"/>
                <a:ea typeface="Montserrat"/>
                <a:cs typeface="Montserrat"/>
                <a:sym typeface="Montserrat"/>
              </a:rPr>
              <a:t> / </a:t>
            </a:r>
            <a:r>
              <a:rPr b="1" lang="en-GB" sz="1200">
                <a:solidFill>
                  <a:srgbClr val="FF9900"/>
                </a:solidFill>
                <a:latin typeface="Montserrat"/>
                <a:ea typeface="Montserrat"/>
                <a:cs typeface="Montserrat"/>
                <a:sym typeface="Montserrat"/>
              </a:rPr>
              <a:t>32 batch</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Hidden layers Tuning: </a:t>
            </a:r>
            <a:r>
              <a:rPr b="1" lang="en-GB" sz="1200">
                <a:solidFill>
                  <a:srgbClr val="FF9900"/>
                </a:solidFill>
                <a:latin typeface="Montserrat"/>
                <a:ea typeface="Montserrat"/>
                <a:cs typeface="Montserrat"/>
                <a:sym typeface="Montserrat"/>
              </a:rPr>
              <a:t>2 layers</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Nodes in a layer: </a:t>
            </a:r>
            <a:r>
              <a:rPr b="1" lang="en-GB" sz="1200">
                <a:solidFill>
                  <a:srgbClr val="FF9900"/>
                </a:solidFill>
                <a:latin typeface="Montserrat"/>
                <a:ea typeface="Montserrat"/>
                <a:cs typeface="Montserrat"/>
                <a:sym typeface="Montserrat"/>
              </a:rPr>
              <a:t>24-24 nodes each layer</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Activation Function: </a:t>
            </a:r>
            <a:r>
              <a:rPr b="1" lang="en-GB" sz="1200">
                <a:solidFill>
                  <a:srgbClr val="FF9900"/>
                </a:solidFill>
                <a:latin typeface="Montserrat"/>
                <a:ea typeface="Montserrat"/>
                <a:cs typeface="Montserrat"/>
                <a:sym typeface="Montserrat"/>
              </a:rPr>
              <a:t>relu</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Weight Initializer: </a:t>
            </a:r>
            <a:r>
              <a:rPr b="1" lang="en-GB" sz="1200">
                <a:solidFill>
                  <a:srgbClr val="FF9900"/>
                </a:solidFill>
                <a:latin typeface="Montserrat"/>
                <a:ea typeface="Montserrat"/>
                <a:cs typeface="Montserrat"/>
                <a:sym typeface="Montserrat"/>
              </a:rPr>
              <a:t>random_normal</a:t>
            </a:r>
            <a:endParaRPr b="1" sz="1200">
              <a:solidFill>
                <a:srgbClr val="FF9900"/>
              </a:solidFill>
              <a:latin typeface="Montserrat"/>
              <a:ea typeface="Montserrat"/>
              <a:cs typeface="Montserrat"/>
              <a:sym typeface="Montserrat"/>
            </a:endParaRPr>
          </a:p>
        </p:txBody>
      </p:sp>
      <p:sp>
        <p:nvSpPr>
          <p:cNvPr id="388" name="Google Shape;388;p31"/>
          <p:cNvSpPr txBox="1"/>
          <p:nvPr/>
        </p:nvSpPr>
        <p:spPr>
          <a:xfrm>
            <a:off x="442775" y="2867025"/>
            <a:ext cx="26070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Batch Normalization: </a:t>
            </a:r>
            <a:r>
              <a:rPr b="1" lang="en-GB" sz="1200">
                <a:solidFill>
                  <a:srgbClr val="FF9900"/>
                </a:solidFill>
                <a:latin typeface="Montserrat"/>
                <a:ea typeface="Montserrat"/>
                <a:cs typeface="Montserrat"/>
                <a:sym typeface="Montserrat"/>
              </a:rPr>
              <a:t>none</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Optimizers: </a:t>
            </a:r>
            <a:r>
              <a:rPr b="1" lang="en-GB" sz="1200">
                <a:solidFill>
                  <a:srgbClr val="FF9900"/>
                </a:solidFill>
                <a:latin typeface="Montserrat"/>
                <a:ea typeface="Montserrat"/>
                <a:cs typeface="Montserrat"/>
                <a:sym typeface="Montserrat"/>
              </a:rPr>
              <a:t>adam</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Learning rates: </a:t>
            </a:r>
            <a:r>
              <a:rPr b="1" lang="en-GB" sz="1200">
                <a:solidFill>
                  <a:srgbClr val="FF9900"/>
                </a:solidFill>
                <a:latin typeface="Montserrat"/>
                <a:ea typeface="Montserrat"/>
                <a:cs typeface="Montserrat"/>
                <a:sym typeface="Montserrat"/>
              </a:rPr>
              <a:t>0.001</a:t>
            </a:r>
            <a:endParaRPr b="1" sz="1200">
              <a:solidFill>
                <a:srgbClr val="FF9900"/>
              </a:solidFill>
              <a:latin typeface="Montserrat"/>
              <a:ea typeface="Montserrat"/>
              <a:cs typeface="Montserrat"/>
              <a:sym typeface="Montserrat"/>
            </a:endParaRPr>
          </a:p>
        </p:txBody>
      </p:sp>
      <p:sp>
        <p:nvSpPr>
          <p:cNvPr id="389" name="Google Shape;389;p31"/>
          <p:cNvSpPr txBox="1"/>
          <p:nvPr/>
        </p:nvSpPr>
        <p:spPr>
          <a:xfrm>
            <a:off x="442775" y="4012100"/>
            <a:ext cx="2607000" cy="5850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Montserrat"/>
                <a:ea typeface="Montserrat"/>
                <a:cs typeface="Montserrat"/>
                <a:sym typeface="Montserrat"/>
              </a:rPr>
              <a:t>Regularization: </a:t>
            </a:r>
            <a:r>
              <a:rPr b="1" lang="en-GB" sz="1300">
                <a:solidFill>
                  <a:srgbClr val="FF9900"/>
                </a:solidFill>
                <a:latin typeface="Montserrat"/>
                <a:ea typeface="Montserrat"/>
                <a:cs typeface="Montserrat"/>
                <a:sym typeface="Montserrat"/>
              </a:rPr>
              <a:t>none</a:t>
            </a:r>
            <a:endParaRPr b="1" sz="13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300">
                <a:solidFill>
                  <a:schemeClr val="lt1"/>
                </a:solidFill>
                <a:latin typeface="Montserrat"/>
                <a:ea typeface="Montserrat"/>
                <a:cs typeface="Montserrat"/>
                <a:sym typeface="Montserrat"/>
              </a:rPr>
              <a:t>Dropout rates: </a:t>
            </a:r>
            <a:r>
              <a:rPr b="1" lang="en-GB" sz="1300">
                <a:solidFill>
                  <a:srgbClr val="FF9900"/>
                </a:solidFill>
                <a:latin typeface="Montserrat"/>
                <a:ea typeface="Montserrat"/>
                <a:cs typeface="Montserrat"/>
                <a:sym typeface="Montserrat"/>
              </a:rPr>
              <a:t>0.001</a:t>
            </a:r>
            <a:endParaRPr b="1" sz="1300">
              <a:solidFill>
                <a:srgbClr val="FF9900"/>
              </a:solidFill>
              <a:latin typeface="Montserrat"/>
              <a:ea typeface="Montserrat"/>
              <a:cs typeface="Montserrat"/>
              <a:sym typeface="Montserrat"/>
            </a:endParaRPr>
          </a:p>
        </p:txBody>
      </p:sp>
      <p:pic>
        <p:nvPicPr>
          <p:cNvPr id="390" name="Google Shape;390;p31"/>
          <p:cNvPicPr preferRelativeResize="0"/>
          <p:nvPr/>
        </p:nvPicPr>
        <p:blipFill>
          <a:blip r:embed="rId3">
            <a:alphaModFix/>
          </a:blip>
          <a:stretch>
            <a:fillRect/>
          </a:stretch>
        </p:blipFill>
        <p:spPr>
          <a:xfrm>
            <a:off x="5039775" y="1461300"/>
            <a:ext cx="3847524" cy="1577175"/>
          </a:xfrm>
          <a:prstGeom prst="rect">
            <a:avLst/>
          </a:prstGeom>
          <a:noFill/>
          <a:ln>
            <a:noFill/>
          </a:ln>
        </p:spPr>
      </p:pic>
      <p:sp>
        <p:nvSpPr>
          <p:cNvPr id="391" name="Google Shape;391;p31"/>
          <p:cNvSpPr/>
          <p:nvPr/>
        </p:nvSpPr>
        <p:spPr>
          <a:xfrm>
            <a:off x="5666025" y="335452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1"/>
          <p:cNvSpPr/>
          <p:nvPr/>
        </p:nvSpPr>
        <p:spPr>
          <a:xfrm>
            <a:off x="5716275" y="340477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a:off x="5716275" y="3404775"/>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5847075" y="3535575"/>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txBox="1"/>
          <p:nvPr/>
        </p:nvSpPr>
        <p:spPr>
          <a:xfrm>
            <a:off x="5417520" y="4445825"/>
            <a:ext cx="1452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GB" sz="1000">
                <a:solidFill>
                  <a:srgbClr val="FF9900"/>
                </a:solidFill>
                <a:latin typeface="Lato"/>
                <a:ea typeface="Lato"/>
                <a:cs typeface="Lato"/>
                <a:sym typeface="Lato"/>
              </a:rPr>
              <a:t>F1-Score: 0.8860</a:t>
            </a:r>
            <a:br>
              <a:rPr lang="en-GB" sz="1000">
                <a:solidFill>
                  <a:schemeClr val="lt1"/>
                </a:solidFill>
                <a:latin typeface="Lato"/>
                <a:ea typeface="Lato"/>
                <a:cs typeface="Lato"/>
                <a:sym typeface="Lato"/>
              </a:rPr>
            </a:br>
            <a:r>
              <a:rPr lang="en-GB" sz="1000">
                <a:solidFill>
                  <a:schemeClr val="lt1"/>
                </a:solidFill>
                <a:latin typeface="Lato"/>
                <a:ea typeface="Lato"/>
                <a:cs typeface="Lato"/>
                <a:sym typeface="Lato"/>
              </a:rPr>
              <a:t>Deep Learning (Keras)</a:t>
            </a:r>
            <a:endParaRPr sz="1000">
              <a:solidFill>
                <a:schemeClr val="lt1"/>
              </a:solidFill>
              <a:latin typeface="Lato"/>
              <a:ea typeface="Lato"/>
              <a:cs typeface="Lato"/>
              <a:sym typeface="Lato"/>
            </a:endParaRPr>
          </a:p>
        </p:txBody>
      </p:sp>
      <p:sp>
        <p:nvSpPr>
          <p:cNvPr id="396" name="Google Shape;396;p31"/>
          <p:cNvSpPr txBox="1"/>
          <p:nvPr/>
        </p:nvSpPr>
        <p:spPr>
          <a:xfrm>
            <a:off x="5961379" y="3708045"/>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rgbClr val="FF9900"/>
                </a:solidFill>
                <a:latin typeface="Lato"/>
                <a:ea typeface="Lato"/>
                <a:cs typeface="Lato"/>
                <a:sym typeface="Lato"/>
              </a:rPr>
              <a:t>88%</a:t>
            </a:r>
            <a:endParaRPr b="1" sz="1000">
              <a:solidFill>
                <a:srgbClr val="FF9900"/>
              </a:solidFill>
              <a:latin typeface="Lato"/>
              <a:ea typeface="Lato"/>
              <a:cs typeface="Lato"/>
              <a:sym typeface="Lato"/>
            </a:endParaRPr>
          </a:p>
          <a:p>
            <a:pPr indent="0" lvl="0" marL="0" rtl="0" algn="ctr">
              <a:spcBef>
                <a:spcPts val="1600"/>
              </a:spcBef>
              <a:spcAft>
                <a:spcPts val="0"/>
              </a:spcAft>
              <a:buNone/>
            </a:pPr>
            <a:r>
              <a:t/>
            </a:r>
            <a:endParaRPr b="1">
              <a:solidFill>
                <a:srgbClr val="FF9900"/>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2"/>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Training and Tuning Model</a:t>
            </a:r>
            <a:endParaRPr/>
          </a:p>
        </p:txBody>
      </p:sp>
      <p:sp>
        <p:nvSpPr>
          <p:cNvPr id="402" name="Google Shape;402;p32"/>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Introduction</a:t>
            </a:r>
            <a:endParaRPr sz="1800">
              <a:solidFill>
                <a:srgbClr val="CACACA"/>
              </a:solidFill>
              <a:latin typeface="Average"/>
              <a:ea typeface="Average"/>
              <a:cs typeface="Average"/>
              <a:sym typeface="Average"/>
            </a:endParaRPr>
          </a:p>
        </p:txBody>
      </p:sp>
      <p:sp>
        <p:nvSpPr>
          <p:cNvPr id="403" name="Google Shape;403;p32"/>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Objective</a:t>
            </a:r>
            <a:endParaRPr>
              <a:solidFill>
                <a:srgbClr val="CACACA"/>
              </a:solidFill>
              <a:latin typeface="Montserrat"/>
              <a:ea typeface="Montserrat"/>
              <a:cs typeface="Montserrat"/>
              <a:sym typeface="Montserrat"/>
            </a:endParaRPr>
          </a:p>
        </p:txBody>
      </p:sp>
      <p:sp>
        <p:nvSpPr>
          <p:cNvPr id="404" name="Google Shape;404;p32"/>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Dataset</a:t>
            </a:r>
            <a:endParaRPr>
              <a:solidFill>
                <a:srgbClr val="CACACA"/>
              </a:solidFill>
              <a:latin typeface="Montserrat"/>
              <a:ea typeface="Montserrat"/>
              <a:cs typeface="Montserrat"/>
              <a:sym typeface="Montserrat"/>
            </a:endParaRPr>
          </a:p>
        </p:txBody>
      </p:sp>
      <p:sp>
        <p:nvSpPr>
          <p:cNvPr id="405" name="Google Shape;405;p32"/>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Target audience</a:t>
            </a:r>
            <a:endParaRPr sz="1800">
              <a:solidFill>
                <a:srgbClr val="CACACA"/>
              </a:solidFill>
              <a:latin typeface="Average"/>
              <a:ea typeface="Average"/>
              <a:cs typeface="Average"/>
              <a:sym typeface="Average"/>
            </a:endParaRPr>
          </a:p>
        </p:txBody>
      </p:sp>
      <p:sp>
        <p:nvSpPr>
          <p:cNvPr id="406" name="Google Shape;406;p32"/>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Market trends</a:t>
            </a:r>
            <a:endParaRPr sz="1800">
              <a:solidFill>
                <a:srgbClr val="CACACA"/>
              </a:solidFill>
              <a:latin typeface="Average"/>
              <a:ea typeface="Average"/>
              <a:cs typeface="Average"/>
              <a:sym typeface="Average"/>
            </a:endParaRPr>
          </a:p>
        </p:txBody>
      </p:sp>
      <p:sp>
        <p:nvSpPr>
          <p:cNvPr id="407" name="Google Shape;407;p32"/>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Conclusion</a:t>
            </a:r>
            <a:endParaRPr sz="1800">
              <a:solidFill>
                <a:srgbClr val="CACACA"/>
              </a:solidFill>
              <a:latin typeface="Average"/>
              <a:ea typeface="Average"/>
              <a:cs typeface="Average"/>
              <a:sym typeface="Average"/>
            </a:endParaRPr>
          </a:p>
        </p:txBody>
      </p:sp>
      <p:sp>
        <p:nvSpPr>
          <p:cNvPr id="408" name="Google Shape;408;p32"/>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extLst>
                    <a:ext uri="{A12FA001-AC4F-418D-AE19-62706E023703}">
                      <ahyp:hlinkClr val="tx"/>
                    </a:ext>
                  </a:extLst>
                </a:hlinkClick>
              </a:rPr>
              <a:t>Introducing: Lorem ipsum</a:t>
            </a:r>
            <a:endParaRPr sz="1800">
              <a:solidFill>
                <a:srgbClr val="CACACA"/>
              </a:solidFill>
              <a:latin typeface="Average"/>
              <a:ea typeface="Average"/>
              <a:cs typeface="Average"/>
              <a:sym typeface="Average"/>
            </a:endParaRPr>
          </a:p>
        </p:txBody>
      </p:sp>
      <p:sp>
        <p:nvSpPr>
          <p:cNvPr id="409" name="Google Shape;409;p32"/>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ction="ppaction://hlinksldjump" r:id="rId6">
                  <a:extLst>
                    <a:ext uri="{A12FA001-AC4F-418D-AE19-62706E023703}">
                      <ahyp:hlinkClr val="tx"/>
                    </a:ext>
                  </a:extLst>
                </a:hlinkClick>
              </a:rPr>
              <a:t>Spotlight on desktop</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ction="ppaction://hlinksldjump" r:id="rId7">
                  <a:extLst>
                    <a:ext uri="{A12FA001-AC4F-418D-AE19-62706E023703}">
                      <ahyp:hlinkClr val="tx"/>
                    </a:ext>
                  </a:extLst>
                </a:hlinkClick>
              </a:rPr>
              <a:t>Spotlight on mobile</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ction="ppaction://hlinksldjump" r:id="rId8">
                  <a:extLst>
                    <a:ext uri="{A12FA001-AC4F-418D-AE19-62706E023703}">
                      <ahyp:hlinkClr val="tx"/>
                    </a:ext>
                  </a:extLst>
                </a:hlinkClick>
              </a:rPr>
              <a:t>Spotlight on landscape view on mobile</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ction="ppaction://hlinksldjump" r:id="rId9">
                  <a:extLst>
                    <a:ext uri="{A12FA001-AC4F-418D-AE19-62706E023703}">
                      <ahyp:hlinkClr val="tx"/>
                    </a:ext>
                  </a:extLst>
                </a:hlinkClick>
              </a:rPr>
              <a:t>Spotlight on wearables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ction="ppaction://hlinksldjump" r:id="rId10">
                  <a:extLst>
                    <a:ext uri="{A12FA001-AC4F-418D-AE19-62706E023703}">
                      <ahyp:hlinkClr val="tx"/>
                    </a:ext>
                  </a:extLst>
                </a:hlinkClick>
              </a:rPr>
              <a:t>Spotlight on tablet</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ction="ppaction://hlinksldjump" r:id="rId11">
                  <a:extLst>
                    <a:ext uri="{A12FA001-AC4F-418D-AE19-62706E023703}">
                      <ahyp:hlinkClr val="tx"/>
                    </a:ext>
                  </a:extLst>
                </a:hlinkClick>
              </a:rPr>
              <a:t>Spotlight on landscape view on tablet</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uFill>
                  <a:noFill/>
                </a:uFill>
                <a:latin typeface="Montserrat"/>
                <a:ea typeface="Montserrat"/>
                <a:cs typeface="Montserrat"/>
                <a:sym typeface="Montserrat"/>
                <a:hlinkClick action="ppaction://hlinksldjump" r:id="rId12">
                  <a:extLst>
                    <a:ext uri="{A12FA001-AC4F-418D-AE19-62706E023703}">
                      <ahyp:hlinkClr val="tx"/>
                    </a:ext>
                  </a:extLst>
                </a:hlinkClick>
              </a:rPr>
              <a:t>Spotlight on wearables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410" name="Google Shape;410;p32"/>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13">
                  <a:extLst>
                    <a:ext uri="{A12FA001-AC4F-418D-AE19-62706E023703}">
                      <ahyp:hlinkClr val="tx"/>
                    </a:ext>
                  </a:extLst>
                </a:hlinkClick>
              </a:rPr>
              <a:t>Project timeline</a:t>
            </a:r>
            <a:endParaRPr>
              <a:solidFill>
                <a:srgbClr val="CACACA"/>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3"/>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416" name="Google Shape;416;p33"/>
          <p:cNvSpPr txBox="1"/>
          <p:nvPr>
            <p:ph idx="1" type="body"/>
          </p:nvPr>
        </p:nvSpPr>
        <p:spPr>
          <a:xfrm>
            <a:off x="721500" y="2644025"/>
            <a:ext cx="34524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Arjie Cristobal</a:t>
            </a:r>
            <a:br>
              <a:rPr lang="en-GB">
                <a:latin typeface="Arial"/>
                <a:ea typeface="Arial"/>
                <a:cs typeface="Arial"/>
                <a:sym typeface="Arial"/>
              </a:rPr>
            </a:br>
            <a:r>
              <a:rPr lang="en-GB">
                <a:latin typeface="Arial"/>
                <a:ea typeface="Arial"/>
                <a:cs typeface="Arial"/>
                <a:sym typeface="Arial"/>
              </a:rPr>
              <a:t>https://www.linkedin.com/in/quickheaven</a:t>
            </a:r>
            <a:endParaRPr>
              <a:latin typeface="Arial"/>
              <a:ea typeface="Arial"/>
              <a:cs typeface="Arial"/>
              <a:sym typeface="Arial"/>
            </a:endParaRPr>
          </a:p>
        </p:txBody>
      </p:sp>
      <p:grpSp>
        <p:nvGrpSpPr>
          <p:cNvPr id="417" name="Google Shape;417;p33"/>
          <p:cNvGrpSpPr/>
          <p:nvPr/>
        </p:nvGrpSpPr>
        <p:grpSpPr>
          <a:xfrm>
            <a:off x="4066820" y="1553491"/>
            <a:ext cx="3159984" cy="2439109"/>
            <a:chOff x="3553042" y="1657806"/>
            <a:chExt cx="3461100" cy="2671532"/>
          </a:xfrm>
        </p:grpSpPr>
        <p:sp>
          <p:nvSpPr>
            <p:cNvPr id="418" name="Google Shape;418;p33"/>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26" name="Google Shape;426;p33"/>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427" name="Google Shape;427;p33"/>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33"/>
          <p:cNvGrpSpPr/>
          <p:nvPr/>
        </p:nvGrpSpPr>
        <p:grpSpPr>
          <a:xfrm>
            <a:off x="6762480" y="2546254"/>
            <a:ext cx="1024386" cy="1522884"/>
            <a:chOff x="6505573" y="2745170"/>
            <a:chExt cx="1122000" cy="1668000"/>
          </a:xfrm>
        </p:grpSpPr>
        <p:sp>
          <p:nvSpPr>
            <p:cNvPr id="429" name="Google Shape;429;p33"/>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33" name="Google Shape;433;p33"/>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434" name="Google Shape;434;p33"/>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33"/>
          <p:cNvGrpSpPr/>
          <p:nvPr/>
        </p:nvGrpSpPr>
        <p:grpSpPr>
          <a:xfrm>
            <a:off x="6405845" y="3121897"/>
            <a:ext cx="520684" cy="1036470"/>
            <a:chOff x="9543736" y="4486132"/>
            <a:chExt cx="570300" cy="1135235"/>
          </a:xfrm>
        </p:grpSpPr>
        <p:sp>
          <p:nvSpPr>
            <p:cNvPr id="436" name="Google Shape;436;p33"/>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40" name="Google Shape;440;p33"/>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441" name="Google Shape;441;p33"/>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3"/>
          <p:cNvGrpSpPr/>
          <p:nvPr/>
        </p:nvGrpSpPr>
        <p:grpSpPr>
          <a:xfrm>
            <a:off x="7564804" y="3443361"/>
            <a:ext cx="455496" cy="692277"/>
            <a:chOff x="7384375" y="3728000"/>
            <a:chExt cx="498900" cy="758244"/>
          </a:xfrm>
        </p:grpSpPr>
        <p:sp>
          <p:nvSpPr>
            <p:cNvPr id="443" name="Google Shape;443;p33"/>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3"/>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 name="Google Shape;447;p33"/>
          <p:cNvGrpSpPr/>
          <p:nvPr/>
        </p:nvGrpSpPr>
        <p:grpSpPr>
          <a:xfrm>
            <a:off x="7564836" y="3561758"/>
            <a:ext cx="478081" cy="462776"/>
            <a:chOff x="7384385" y="3857442"/>
            <a:chExt cx="523637" cy="506874"/>
          </a:xfrm>
        </p:grpSpPr>
        <p:sp>
          <p:nvSpPr>
            <p:cNvPr id="448" name="Google Shape;448;p33"/>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33"/>
            <p:cNvGrpSpPr/>
            <p:nvPr/>
          </p:nvGrpSpPr>
          <p:grpSpPr>
            <a:xfrm>
              <a:off x="7384385" y="3857442"/>
              <a:ext cx="523637" cy="498900"/>
              <a:chOff x="7384385" y="3857442"/>
              <a:chExt cx="523637" cy="498900"/>
            </a:xfrm>
          </p:grpSpPr>
          <p:sp>
            <p:nvSpPr>
              <p:cNvPr id="450" name="Google Shape;450;p33"/>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52" name="Google Shape;452;p33"/>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53" name="Google Shape;453;p33"/>
          <p:cNvGrpSpPr/>
          <p:nvPr/>
        </p:nvGrpSpPr>
        <p:grpSpPr>
          <a:xfrm>
            <a:off x="8110843" y="3443361"/>
            <a:ext cx="435785" cy="692277"/>
            <a:chOff x="7982421" y="3727763"/>
            <a:chExt cx="477311" cy="758244"/>
          </a:xfrm>
        </p:grpSpPr>
        <p:sp>
          <p:nvSpPr>
            <p:cNvPr id="454" name="Google Shape;454;p33"/>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3"/>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62" name="Google Shape;462;p33"/>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4"/>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t>
            </a:r>
            <a:r>
              <a:rPr lang="en-GB"/>
              <a:t>audience</a:t>
            </a:r>
            <a:endParaRPr/>
          </a:p>
        </p:txBody>
      </p:sp>
      <p:sp>
        <p:nvSpPr>
          <p:cNvPr id="468" name="Google Shape;468;p34"/>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Lorem ipsum dolor sit amet, consectetur adipiscing elit. Curabitur eleifend a diam quis suscipit. Fusce venenatis nunc ut lectus convallis, sit amet egestas mi rutrum. Maecenas molestie ultricies euismod. Morbi a rutrum nisl. Vestibulum laoreet enim id sem fermentum, sed aliquam arcu dictum. Donec ultrices diam sagittis nibh pellentesque eleifend.</a:t>
            </a:r>
            <a:endParaRPr/>
          </a:p>
        </p:txBody>
      </p:sp>
      <p:pic>
        <p:nvPicPr>
          <p:cNvPr descr="offset_comp_267026.jpg" id="469" name="Google Shape;469;p34"/>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470" name="Google Shape;470;p34"/>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471" name="Google Shape;471;p34"/>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472" name="Google Shape;472;p34"/>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5"/>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Persona 01</a:t>
            </a:r>
            <a:endParaRPr sz="1000"/>
          </a:p>
        </p:txBody>
      </p:sp>
      <p:sp>
        <p:nvSpPr>
          <p:cNvPr id="478" name="Google Shape;478;p35"/>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Wendy Writer</a:t>
            </a:r>
            <a:endParaRPr/>
          </a:p>
        </p:txBody>
      </p:sp>
      <p:sp>
        <p:nvSpPr>
          <p:cNvPr id="479" name="Google Shape;479;p35"/>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Lorem ipsum dolor sit amet, consectetur adipiscing elit. Curabitur eleifend a diam quis suscipit. Fusce venenatis nunc ut lectus convallis, sit amet egestas mi rutrum. Maecenas molestie ultricies euismod.</a:t>
            </a:r>
            <a:endParaRPr/>
          </a:p>
        </p:txBody>
      </p:sp>
      <p:grpSp>
        <p:nvGrpSpPr>
          <p:cNvPr id="480" name="Google Shape;480;p35"/>
          <p:cNvGrpSpPr/>
          <p:nvPr/>
        </p:nvGrpSpPr>
        <p:grpSpPr>
          <a:xfrm>
            <a:off x="1359550" y="3154500"/>
            <a:ext cx="1018200" cy="1018200"/>
            <a:chOff x="1359550" y="3154500"/>
            <a:chExt cx="1018200" cy="1018200"/>
          </a:xfrm>
        </p:grpSpPr>
        <p:sp>
          <p:nvSpPr>
            <p:cNvPr id="481" name="Google Shape;481;p35"/>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5"/>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5"/>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5"/>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486" name="Google Shape;486;p35"/>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75%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87" name="Google Shape;487;p35"/>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492" name="Google Shape;492;p35"/>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83%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93" name="Google Shape;493;p35"/>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5"/>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5"/>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5"/>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498" name="Google Shape;498;p35"/>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42%</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99" name="Google Shape;499;p35"/>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5"/>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5"/>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5"/>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5"/>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504" name="Google Shape;504;p35"/>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442889_edtied2.jpg" id="505" name="Google Shape;505;p35"/>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a:t>
            </a:r>
            <a:endParaRPr/>
          </a:p>
        </p:txBody>
      </p:sp>
      <p:sp>
        <p:nvSpPr>
          <p:cNvPr id="235" name="Google Shape;235;p18"/>
          <p:cNvSpPr txBox="1"/>
          <p:nvPr/>
        </p:nvSpPr>
        <p:spPr>
          <a:xfrm>
            <a:off x="0" y="4844749"/>
            <a:ext cx="71034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700">
                <a:solidFill>
                  <a:schemeClr val="lt1"/>
                </a:solidFill>
                <a:latin typeface="Lato"/>
                <a:ea typeface="Lato"/>
                <a:cs typeface="Lato"/>
                <a:sym typeface="Lato"/>
              </a:rPr>
              <a:t>1 </a:t>
            </a:r>
            <a:r>
              <a:rPr lang="en-GB" sz="700">
                <a:solidFill>
                  <a:schemeClr val="lt1"/>
                </a:solidFill>
                <a:latin typeface="Lato"/>
                <a:ea typeface="Lato"/>
                <a:cs typeface="Lato"/>
                <a:sym typeface="Lato"/>
              </a:rPr>
              <a:t>https://www.alliedmarketresearch.com/ai-in-cybersecurity-market-A185408</a:t>
            </a:r>
            <a:endParaRPr sz="700">
              <a:solidFill>
                <a:schemeClr val="lt1"/>
              </a:solidFill>
              <a:latin typeface="Lato"/>
              <a:ea typeface="Lato"/>
              <a:cs typeface="Lato"/>
              <a:sym typeface="Lato"/>
            </a:endParaRPr>
          </a:p>
        </p:txBody>
      </p:sp>
      <p:sp>
        <p:nvSpPr>
          <p:cNvPr id="236" name="Google Shape;236;p18"/>
          <p:cNvSpPr txBox="1"/>
          <p:nvPr>
            <p:ph idx="1" type="body"/>
          </p:nvPr>
        </p:nvSpPr>
        <p:spPr>
          <a:xfrm>
            <a:off x="1441300" y="925850"/>
            <a:ext cx="6562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Artificial Intelligence (AI) and cybersecurity are two of the most rapidly growing sectors in the technology industry.</a:t>
            </a:r>
            <a:br>
              <a:rPr lang="en-GB"/>
            </a:br>
            <a:br>
              <a:rPr lang="en-GB"/>
            </a:br>
            <a:r>
              <a:rPr lang="en-GB"/>
              <a:t>The global AI in cybersecurity market was valued at $19.2 billion in 2022, and is projected to reach $154.8 billion by 2032, growing at a CAGR of 23.6% from 2023 to 2032.</a:t>
            </a:r>
            <a:r>
              <a:rPr lang="en-GB" sz="700"/>
              <a:t>1</a:t>
            </a:r>
            <a:br>
              <a:rPr lang="en-GB"/>
            </a:br>
            <a:br>
              <a:rPr lang="en-GB"/>
            </a:br>
            <a:r>
              <a:rPr lang="en-GB"/>
              <a:t>The future growth of both AI and cybersecurity is promising and will be critical in the future.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6"/>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t>Persona 02</a:t>
            </a:r>
            <a:endParaRPr sz="1000"/>
          </a:p>
        </p:txBody>
      </p:sp>
      <p:sp>
        <p:nvSpPr>
          <p:cNvPr id="511" name="Google Shape;511;p36"/>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Berry Books</a:t>
            </a:r>
            <a:endParaRPr/>
          </a:p>
        </p:txBody>
      </p:sp>
      <p:sp>
        <p:nvSpPr>
          <p:cNvPr id="512" name="Google Shape;512;p36"/>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Lorem ipsum dolor sit amet, consectetur adipiscing elit. Curabitur eleifend a diam quis suscipit. Fusce venenatis nunc ut lectus convallis, sit amet egestas mi rutrum. Maecenas molestie ultricies euismod.</a:t>
            </a:r>
            <a:endParaRPr/>
          </a:p>
        </p:txBody>
      </p:sp>
      <p:grpSp>
        <p:nvGrpSpPr>
          <p:cNvPr id="513" name="Google Shape;513;p36"/>
          <p:cNvGrpSpPr/>
          <p:nvPr/>
        </p:nvGrpSpPr>
        <p:grpSpPr>
          <a:xfrm>
            <a:off x="1359550" y="3154500"/>
            <a:ext cx="1018200" cy="1018200"/>
            <a:chOff x="1359550" y="3154500"/>
            <a:chExt cx="1018200" cy="1018200"/>
          </a:xfrm>
        </p:grpSpPr>
        <p:sp>
          <p:nvSpPr>
            <p:cNvPr id="514" name="Google Shape;514;p36"/>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6"/>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6"/>
            <p:cNvSpPr/>
            <p:nvPr/>
          </p:nvSpPr>
          <p:spPr>
            <a:xfrm>
              <a:off x="1409800" y="3204750"/>
              <a:ext cx="917700" cy="917700"/>
            </a:xfrm>
            <a:prstGeom prst="pie">
              <a:avLst>
                <a:gd fmla="val 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6"/>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 name="Google Shape;518;p36"/>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519" name="Google Shape;519;p36"/>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75%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520" name="Google Shape;520;p36"/>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6"/>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6"/>
          <p:cNvSpPr/>
          <p:nvPr/>
        </p:nvSpPr>
        <p:spPr>
          <a:xfrm>
            <a:off x="3257675" y="3204750"/>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6"/>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6"/>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525" name="Google Shape;525;p36"/>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83%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526" name="Google Shape;526;p36"/>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6"/>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6"/>
          <p:cNvSpPr/>
          <p:nvPr/>
        </p:nvSpPr>
        <p:spPr>
          <a:xfrm>
            <a:off x="5108501" y="3204750"/>
            <a:ext cx="917700" cy="917700"/>
          </a:xfrm>
          <a:prstGeom prst="pie">
            <a:avLst>
              <a:gd fmla="val 7181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6"/>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6"/>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531" name="Google Shape;531;p36"/>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42%</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532" name="Google Shape;532;p36"/>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6"/>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6"/>
          <p:cNvSpPr/>
          <p:nvPr/>
        </p:nvSpPr>
        <p:spPr>
          <a:xfrm>
            <a:off x="6957459" y="3204750"/>
            <a:ext cx="917700" cy="917700"/>
          </a:xfrm>
          <a:prstGeom prst="pie">
            <a:avLst>
              <a:gd fmla="val 1191234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6"/>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6"/>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537" name="Google Shape;537;p36"/>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267026.jpg" id="538" name="Google Shape;538;p36"/>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Market trends</a:t>
            </a:r>
            <a:endParaRPr/>
          </a:p>
        </p:txBody>
      </p:sp>
      <p:sp>
        <p:nvSpPr>
          <p:cNvPr id="544" name="Google Shape;544;p37"/>
          <p:cNvSpPr txBox="1"/>
          <p:nvPr>
            <p:ph idx="1" type="body"/>
          </p:nvPr>
        </p:nvSpPr>
        <p:spPr>
          <a:xfrm>
            <a:off x="1297500" y="1567550"/>
            <a:ext cx="7038900" cy="110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Lorem ipsum dolor sit amet, consectetur adipiscing elit. Curabitur eleifend a diam quis suscipit. Fusce venenatis nunc ut lectus convallis, sit amet egestas mi rutrum. Maecenas molestie ultricies euismod. Morbi a rutrum nisl. Vestibulum laoreet enim id sem fermentum, sed aliquam arcu dictum. Donec ultrices diam sagittis nibh pellentesque eleifend.</a:t>
            </a:r>
            <a:endParaRPr/>
          </a:p>
        </p:txBody>
      </p:sp>
      <p:grpSp>
        <p:nvGrpSpPr>
          <p:cNvPr id="545" name="Google Shape;545;p37"/>
          <p:cNvGrpSpPr/>
          <p:nvPr/>
        </p:nvGrpSpPr>
        <p:grpSpPr>
          <a:xfrm>
            <a:off x="1291075" y="2784155"/>
            <a:ext cx="2080082" cy="2043771"/>
            <a:chOff x="1291075" y="2784155"/>
            <a:chExt cx="2080082" cy="2043771"/>
          </a:xfrm>
        </p:grpSpPr>
        <p:sp>
          <p:nvSpPr>
            <p:cNvPr id="546" name="Google Shape;546;p37"/>
            <p:cNvSpPr txBox="1"/>
            <p:nvPr/>
          </p:nvSpPr>
          <p:spPr>
            <a:xfrm>
              <a:off x="1729257"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Q1</a:t>
              </a:r>
              <a:endParaRPr sz="800">
                <a:solidFill>
                  <a:srgbClr val="D9D9D9"/>
                </a:solidFill>
              </a:endParaRPr>
            </a:p>
          </p:txBody>
        </p:sp>
        <p:sp>
          <p:nvSpPr>
            <p:cNvPr id="547" name="Google Shape;547;p37"/>
            <p:cNvSpPr txBox="1"/>
            <p:nvPr/>
          </p:nvSpPr>
          <p:spPr>
            <a:xfrm>
              <a:off x="21636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Q2</a:t>
              </a:r>
              <a:endParaRPr sz="800">
                <a:solidFill>
                  <a:srgbClr val="D9D9D9"/>
                </a:solidFill>
              </a:endParaRPr>
            </a:p>
          </p:txBody>
        </p:sp>
        <p:sp>
          <p:nvSpPr>
            <p:cNvPr id="548" name="Google Shape;548;p37"/>
            <p:cNvSpPr txBox="1"/>
            <p:nvPr/>
          </p:nvSpPr>
          <p:spPr>
            <a:xfrm>
              <a:off x="25980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Q3</a:t>
              </a:r>
              <a:endParaRPr sz="800">
                <a:solidFill>
                  <a:srgbClr val="D9D9D9"/>
                </a:solidFill>
              </a:endParaRPr>
            </a:p>
          </p:txBody>
        </p:sp>
        <p:sp>
          <p:nvSpPr>
            <p:cNvPr id="549" name="Google Shape;549;p37"/>
            <p:cNvSpPr txBox="1"/>
            <p:nvPr/>
          </p:nvSpPr>
          <p:spPr>
            <a:xfrm>
              <a:off x="3032457"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Q4</a:t>
              </a:r>
              <a:endParaRPr sz="800">
                <a:solidFill>
                  <a:srgbClr val="D9D9D9"/>
                </a:solidFill>
              </a:endParaRPr>
            </a:p>
          </p:txBody>
        </p:sp>
        <p:sp>
          <p:nvSpPr>
            <p:cNvPr id="550" name="Google Shape;550;p37"/>
            <p:cNvSpPr txBox="1"/>
            <p:nvPr/>
          </p:nvSpPr>
          <p:spPr>
            <a:xfrm>
              <a:off x="1291075" y="406388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0%</a:t>
              </a:r>
              <a:endParaRPr sz="800">
                <a:solidFill>
                  <a:srgbClr val="D9D9D9"/>
                </a:solidFill>
              </a:endParaRPr>
            </a:p>
          </p:txBody>
        </p:sp>
        <p:sp>
          <p:nvSpPr>
            <p:cNvPr id="551" name="Google Shape;551;p37"/>
            <p:cNvSpPr txBox="1"/>
            <p:nvPr/>
          </p:nvSpPr>
          <p:spPr>
            <a:xfrm>
              <a:off x="1291075" y="380793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20%</a:t>
              </a:r>
              <a:endParaRPr sz="800">
                <a:solidFill>
                  <a:srgbClr val="D9D9D9"/>
                </a:solidFill>
              </a:endParaRPr>
            </a:p>
          </p:txBody>
        </p:sp>
        <p:sp>
          <p:nvSpPr>
            <p:cNvPr id="552" name="Google Shape;552;p37"/>
            <p:cNvSpPr txBox="1"/>
            <p:nvPr/>
          </p:nvSpPr>
          <p:spPr>
            <a:xfrm>
              <a:off x="1291075" y="355199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40%</a:t>
              </a:r>
              <a:endParaRPr sz="800">
                <a:solidFill>
                  <a:srgbClr val="D9D9D9"/>
                </a:solidFill>
              </a:endParaRPr>
            </a:p>
          </p:txBody>
        </p:sp>
        <p:sp>
          <p:nvSpPr>
            <p:cNvPr id="553" name="Google Shape;553;p37"/>
            <p:cNvSpPr txBox="1"/>
            <p:nvPr/>
          </p:nvSpPr>
          <p:spPr>
            <a:xfrm>
              <a:off x="1291075" y="329604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60%</a:t>
              </a:r>
              <a:endParaRPr sz="800">
                <a:solidFill>
                  <a:srgbClr val="D9D9D9"/>
                </a:solidFill>
              </a:endParaRPr>
            </a:p>
          </p:txBody>
        </p:sp>
        <p:sp>
          <p:nvSpPr>
            <p:cNvPr id="554" name="Google Shape;554;p37"/>
            <p:cNvSpPr txBox="1"/>
            <p:nvPr/>
          </p:nvSpPr>
          <p:spPr>
            <a:xfrm>
              <a:off x="1291075" y="304010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80%</a:t>
              </a:r>
              <a:endParaRPr sz="800">
                <a:solidFill>
                  <a:srgbClr val="D9D9D9"/>
                </a:solidFill>
              </a:endParaRPr>
            </a:p>
          </p:txBody>
        </p:sp>
        <p:sp>
          <p:nvSpPr>
            <p:cNvPr id="555" name="Google Shape;555;p37"/>
            <p:cNvSpPr txBox="1"/>
            <p:nvPr/>
          </p:nvSpPr>
          <p:spPr>
            <a:xfrm>
              <a:off x="1291075" y="278415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100%</a:t>
              </a:r>
              <a:endParaRPr sz="800">
                <a:solidFill>
                  <a:srgbClr val="D9D9D9"/>
                </a:solidFill>
              </a:endParaRPr>
            </a:p>
          </p:txBody>
        </p:sp>
        <p:sp>
          <p:nvSpPr>
            <p:cNvPr id="556" name="Google Shape;556;p37"/>
            <p:cNvSpPr txBox="1"/>
            <p:nvPr/>
          </p:nvSpPr>
          <p:spPr>
            <a:xfrm>
              <a:off x="2206299" y="4511726"/>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800">
                  <a:solidFill>
                    <a:srgbClr val="D9D9D9"/>
                  </a:solidFill>
                </a:rPr>
                <a:t>2015</a:t>
              </a:r>
              <a:endParaRPr sz="800">
                <a:solidFill>
                  <a:srgbClr val="D9D9D9"/>
                </a:solidFill>
              </a:endParaRPr>
            </a:p>
          </p:txBody>
        </p:sp>
        <p:cxnSp>
          <p:nvCxnSpPr>
            <p:cNvPr id="557" name="Google Shape;557;p37"/>
            <p:cNvCxnSpPr>
              <a:stCxn id="558" idx="7"/>
              <a:endCxn id="559" idx="6"/>
            </p:cNvCxnSpPr>
            <p:nvPr/>
          </p:nvCxnSpPr>
          <p:spPr>
            <a:xfrm flipH="1">
              <a:off x="1953668" y="3664288"/>
              <a:ext cx="414600" cy="282600"/>
            </a:xfrm>
            <a:prstGeom prst="straightConnector1">
              <a:avLst/>
            </a:prstGeom>
            <a:noFill/>
            <a:ln cap="flat" cmpd="sng" w="19050">
              <a:solidFill>
                <a:srgbClr val="D9D9D9"/>
              </a:solidFill>
              <a:prstDash val="solid"/>
              <a:round/>
              <a:headEnd len="med" w="med" type="none"/>
              <a:tailEnd len="med" w="med" type="none"/>
            </a:ln>
          </p:spPr>
        </p:cxnSp>
        <p:cxnSp>
          <p:nvCxnSpPr>
            <p:cNvPr id="560" name="Google Shape;560;p37"/>
            <p:cNvCxnSpPr/>
            <p:nvPr/>
          </p:nvCxnSpPr>
          <p:spPr>
            <a:xfrm>
              <a:off x="1729245"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61" name="Google Shape;561;p37"/>
            <p:cNvCxnSpPr/>
            <p:nvPr/>
          </p:nvCxnSpPr>
          <p:spPr>
            <a:xfrm>
              <a:off x="1729245"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62" name="Google Shape;562;p37"/>
            <p:cNvCxnSpPr/>
            <p:nvPr/>
          </p:nvCxnSpPr>
          <p:spPr>
            <a:xfrm>
              <a:off x="1729245"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63" name="Google Shape;563;p37"/>
            <p:cNvCxnSpPr/>
            <p:nvPr/>
          </p:nvCxnSpPr>
          <p:spPr>
            <a:xfrm>
              <a:off x="1729245"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64" name="Google Shape;564;p37"/>
            <p:cNvCxnSpPr/>
            <p:nvPr/>
          </p:nvCxnSpPr>
          <p:spPr>
            <a:xfrm>
              <a:off x="1729245"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65" name="Google Shape;565;p37"/>
            <p:cNvCxnSpPr>
              <a:stCxn id="552" idx="3"/>
              <a:endCxn id="559" idx="5"/>
            </p:cNvCxnSpPr>
            <p:nvPr/>
          </p:nvCxnSpPr>
          <p:spPr>
            <a:xfrm>
              <a:off x="1735075" y="3648740"/>
              <a:ext cx="206100" cy="328200"/>
            </a:xfrm>
            <a:prstGeom prst="straightConnector1">
              <a:avLst/>
            </a:prstGeom>
            <a:noFill/>
            <a:ln cap="flat" cmpd="sng" w="19050">
              <a:solidFill>
                <a:srgbClr val="D9D9D9"/>
              </a:solidFill>
              <a:prstDash val="solid"/>
              <a:round/>
              <a:headEnd len="med" w="med" type="none"/>
              <a:tailEnd len="med" w="med" type="none"/>
            </a:ln>
          </p:spPr>
        </p:cxnSp>
        <p:cxnSp>
          <p:nvCxnSpPr>
            <p:cNvPr id="566" name="Google Shape;566;p37"/>
            <p:cNvCxnSpPr>
              <a:stCxn id="558" idx="3"/>
              <a:endCxn id="567" idx="7"/>
            </p:cNvCxnSpPr>
            <p:nvPr/>
          </p:nvCxnSpPr>
          <p:spPr>
            <a:xfrm flipH="1" rot="10800000">
              <a:off x="2307811" y="3249546"/>
              <a:ext cx="499500" cy="475200"/>
            </a:xfrm>
            <a:prstGeom prst="straightConnector1">
              <a:avLst/>
            </a:prstGeom>
            <a:noFill/>
            <a:ln cap="flat" cmpd="sng" w="19050">
              <a:solidFill>
                <a:srgbClr val="D9D9D9"/>
              </a:solidFill>
              <a:prstDash val="solid"/>
              <a:round/>
              <a:headEnd len="med" w="med" type="none"/>
              <a:tailEnd len="med" w="med" type="none"/>
            </a:ln>
          </p:spPr>
        </p:cxnSp>
        <p:cxnSp>
          <p:nvCxnSpPr>
            <p:cNvPr id="568" name="Google Shape;568;p37"/>
            <p:cNvCxnSpPr>
              <a:stCxn id="567" idx="5"/>
              <a:endCxn id="569" idx="5"/>
            </p:cNvCxnSpPr>
            <p:nvPr/>
          </p:nvCxnSpPr>
          <p:spPr>
            <a:xfrm>
              <a:off x="2807412" y="3309933"/>
              <a:ext cx="424500" cy="414900"/>
            </a:xfrm>
            <a:prstGeom prst="straightConnector1">
              <a:avLst/>
            </a:prstGeom>
            <a:noFill/>
            <a:ln cap="flat" cmpd="sng" w="19050">
              <a:solidFill>
                <a:srgbClr val="D9D9D9"/>
              </a:solidFill>
              <a:prstDash val="solid"/>
              <a:round/>
              <a:headEnd len="med" w="med" type="none"/>
              <a:tailEnd len="med" w="med" type="none"/>
            </a:ln>
          </p:spPr>
        </p:cxnSp>
        <p:cxnSp>
          <p:nvCxnSpPr>
            <p:cNvPr id="570" name="Google Shape;570;p37"/>
            <p:cNvCxnSpPr/>
            <p:nvPr/>
          </p:nvCxnSpPr>
          <p:spPr>
            <a:xfrm>
              <a:off x="1729245"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567" name="Google Shape;567;p37"/>
            <p:cNvSpPr/>
            <p:nvPr/>
          </p:nvSpPr>
          <p:spPr>
            <a:xfrm>
              <a:off x="2734433" y="3236955"/>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7"/>
            <p:cNvSpPr/>
            <p:nvPr/>
          </p:nvSpPr>
          <p:spPr>
            <a:xfrm>
              <a:off x="2295290" y="3651767"/>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7"/>
            <p:cNvSpPr/>
            <p:nvPr/>
          </p:nvSpPr>
          <p:spPr>
            <a:xfrm>
              <a:off x="1868080" y="3904111"/>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7"/>
            <p:cNvSpPr/>
            <p:nvPr/>
          </p:nvSpPr>
          <p:spPr>
            <a:xfrm>
              <a:off x="3159046" y="365178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37"/>
          <p:cNvGrpSpPr/>
          <p:nvPr/>
        </p:nvGrpSpPr>
        <p:grpSpPr>
          <a:xfrm>
            <a:off x="3737550" y="2784155"/>
            <a:ext cx="2121833" cy="2057296"/>
            <a:chOff x="3737550" y="2784155"/>
            <a:chExt cx="2121833" cy="2057296"/>
          </a:xfrm>
        </p:grpSpPr>
        <p:grpSp>
          <p:nvGrpSpPr>
            <p:cNvPr id="572" name="Google Shape;572;p37"/>
            <p:cNvGrpSpPr/>
            <p:nvPr/>
          </p:nvGrpSpPr>
          <p:grpSpPr>
            <a:xfrm>
              <a:off x="3737550" y="2784155"/>
              <a:ext cx="2121833" cy="2057296"/>
              <a:chOff x="3737550" y="2784155"/>
              <a:chExt cx="2121833" cy="2057296"/>
            </a:xfrm>
          </p:grpSpPr>
          <p:sp>
            <p:nvSpPr>
              <p:cNvPr id="573" name="Google Shape;573;p37"/>
              <p:cNvSpPr txBox="1"/>
              <p:nvPr/>
            </p:nvSpPr>
            <p:spPr>
              <a:xfrm>
                <a:off x="4217482"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Q1</a:t>
                </a:r>
                <a:endParaRPr sz="800">
                  <a:solidFill>
                    <a:srgbClr val="D9D9D9"/>
                  </a:solidFill>
                </a:endParaRPr>
              </a:p>
            </p:txBody>
          </p:sp>
          <p:sp>
            <p:nvSpPr>
              <p:cNvPr id="574" name="Google Shape;574;p37"/>
              <p:cNvSpPr txBox="1"/>
              <p:nvPr/>
            </p:nvSpPr>
            <p:spPr>
              <a:xfrm>
                <a:off x="4710374" y="4525251"/>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800">
                    <a:solidFill>
                      <a:srgbClr val="D9D9D9"/>
                    </a:solidFill>
                  </a:rPr>
                  <a:t>2016</a:t>
                </a:r>
                <a:endParaRPr sz="800">
                  <a:solidFill>
                    <a:srgbClr val="D9D9D9"/>
                  </a:solidFill>
                </a:endParaRPr>
              </a:p>
            </p:txBody>
          </p:sp>
          <p:sp>
            <p:nvSpPr>
              <p:cNvPr id="575" name="Google Shape;575;p37"/>
              <p:cNvSpPr txBox="1"/>
              <p:nvPr/>
            </p:nvSpPr>
            <p:spPr>
              <a:xfrm>
                <a:off x="46518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Q2</a:t>
                </a:r>
                <a:endParaRPr sz="800">
                  <a:solidFill>
                    <a:srgbClr val="D9D9D9"/>
                  </a:solidFill>
                </a:endParaRPr>
              </a:p>
            </p:txBody>
          </p:sp>
          <p:sp>
            <p:nvSpPr>
              <p:cNvPr id="576" name="Google Shape;576;p37"/>
              <p:cNvSpPr txBox="1"/>
              <p:nvPr/>
            </p:nvSpPr>
            <p:spPr>
              <a:xfrm>
                <a:off x="50862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Q3</a:t>
                </a:r>
                <a:endParaRPr sz="800">
                  <a:solidFill>
                    <a:srgbClr val="D9D9D9"/>
                  </a:solidFill>
                </a:endParaRPr>
              </a:p>
            </p:txBody>
          </p:sp>
          <p:sp>
            <p:nvSpPr>
              <p:cNvPr id="577" name="Google Shape;577;p37"/>
              <p:cNvSpPr txBox="1"/>
              <p:nvPr/>
            </p:nvSpPr>
            <p:spPr>
              <a:xfrm>
                <a:off x="55206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Q4</a:t>
                </a:r>
                <a:endParaRPr sz="800">
                  <a:solidFill>
                    <a:srgbClr val="D9D9D9"/>
                  </a:solidFill>
                </a:endParaRPr>
              </a:p>
            </p:txBody>
          </p:sp>
          <p:sp>
            <p:nvSpPr>
              <p:cNvPr id="578" name="Google Shape;578;p37"/>
              <p:cNvSpPr txBox="1"/>
              <p:nvPr/>
            </p:nvSpPr>
            <p:spPr>
              <a:xfrm>
                <a:off x="3737550" y="406388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0%</a:t>
                </a:r>
                <a:endParaRPr sz="800">
                  <a:solidFill>
                    <a:srgbClr val="D9D9D9"/>
                  </a:solidFill>
                </a:endParaRPr>
              </a:p>
            </p:txBody>
          </p:sp>
          <p:sp>
            <p:nvSpPr>
              <p:cNvPr id="579" name="Google Shape;579;p37"/>
              <p:cNvSpPr txBox="1"/>
              <p:nvPr/>
            </p:nvSpPr>
            <p:spPr>
              <a:xfrm>
                <a:off x="3737550" y="380793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20%</a:t>
                </a:r>
                <a:endParaRPr sz="800">
                  <a:solidFill>
                    <a:srgbClr val="D9D9D9"/>
                  </a:solidFill>
                </a:endParaRPr>
              </a:p>
            </p:txBody>
          </p:sp>
          <p:sp>
            <p:nvSpPr>
              <p:cNvPr id="580" name="Google Shape;580;p37"/>
              <p:cNvSpPr txBox="1"/>
              <p:nvPr/>
            </p:nvSpPr>
            <p:spPr>
              <a:xfrm>
                <a:off x="3745239" y="355199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40%</a:t>
                </a:r>
                <a:endParaRPr sz="800">
                  <a:solidFill>
                    <a:srgbClr val="D9D9D9"/>
                  </a:solidFill>
                </a:endParaRPr>
              </a:p>
            </p:txBody>
          </p:sp>
          <p:sp>
            <p:nvSpPr>
              <p:cNvPr id="581" name="Google Shape;581;p37"/>
              <p:cNvSpPr txBox="1"/>
              <p:nvPr/>
            </p:nvSpPr>
            <p:spPr>
              <a:xfrm>
                <a:off x="3737550" y="329604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60%</a:t>
                </a:r>
                <a:endParaRPr sz="800">
                  <a:solidFill>
                    <a:srgbClr val="D9D9D9"/>
                  </a:solidFill>
                </a:endParaRPr>
              </a:p>
            </p:txBody>
          </p:sp>
          <p:sp>
            <p:nvSpPr>
              <p:cNvPr id="582" name="Google Shape;582;p37"/>
              <p:cNvSpPr txBox="1"/>
              <p:nvPr/>
            </p:nvSpPr>
            <p:spPr>
              <a:xfrm>
                <a:off x="3737550" y="304010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80%</a:t>
                </a:r>
                <a:endParaRPr sz="800">
                  <a:solidFill>
                    <a:srgbClr val="D9D9D9"/>
                  </a:solidFill>
                </a:endParaRPr>
              </a:p>
            </p:txBody>
          </p:sp>
          <p:sp>
            <p:nvSpPr>
              <p:cNvPr id="583" name="Google Shape;583;p37"/>
              <p:cNvSpPr txBox="1"/>
              <p:nvPr/>
            </p:nvSpPr>
            <p:spPr>
              <a:xfrm>
                <a:off x="3737550" y="278415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100%</a:t>
                </a:r>
                <a:endParaRPr sz="800">
                  <a:solidFill>
                    <a:srgbClr val="D9D9D9"/>
                  </a:solidFill>
                </a:endParaRPr>
              </a:p>
            </p:txBody>
          </p:sp>
          <p:cxnSp>
            <p:nvCxnSpPr>
              <p:cNvPr id="584" name="Google Shape;584;p37"/>
              <p:cNvCxnSpPr>
                <a:stCxn id="585" idx="6"/>
                <a:endCxn id="586" idx="6"/>
              </p:cNvCxnSpPr>
              <p:nvPr/>
            </p:nvCxnSpPr>
            <p:spPr>
              <a:xfrm flipH="1">
                <a:off x="4433905" y="3904692"/>
                <a:ext cx="431400" cy="57300"/>
              </a:xfrm>
              <a:prstGeom prst="straightConnector1">
                <a:avLst/>
              </a:prstGeom>
              <a:noFill/>
              <a:ln cap="flat" cmpd="sng" w="19050">
                <a:solidFill>
                  <a:srgbClr val="D9D9D9"/>
                </a:solidFill>
                <a:prstDash val="solid"/>
                <a:round/>
                <a:headEnd len="med" w="med" type="none"/>
                <a:tailEnd len="med" w="med" type="none"/>
              </a:ln>
            </p:spPr>
          </p:cxnSp>
          <p:cxnSp>
            <p:nvCxnSpPr>
              <p:cNvPr id="587" name="Google Shape;587;p37"/>
              <p:cNvCxnSpPr/>
              <p:nvPr/>
            </p:nvCxnSpPr>
            <p:spPr>
              <a:xfrm>
                <a:off x="4217470"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88" name="Google Shape;588;p37"/>
              <p:cNvCxnSpPr/>
              <p:nvPr/>
            </p:nvCxnSpPr>
            <p:spPr>
              <a:xfrm>
                <a:off x="4217470"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89" name="Google Shape;589;p37"/>
              <p:cNvCxnSpPr/>
              <p:nvPr/>
            </p:nvCxnSpPr>
            <p:spPr>
              <a:xfrm>
                <a:off x="4217470"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90" name="Google Shape;590;p37"/>
              <p:cNvCxnSpPr/>
              <p:nvPr/>
            </p:nvCxnSpPr>
            <p:spPr>
              <a:xfrm>
                <a:off x="4217470"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91" name="Google Shape;591;p37"/>
              <p:cNvCxnSpPr/>
              <p:nvPr/>
            </p:nvCxnSpPr>
            <p:spPr>
              <a:xfrm>
                <a:off x="4217470"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92" name="Google Shape;592;p37"/>
              <p:cNvCxnSpPr>
                <a:stCxn id="580" idx="3"/>
              </p:cNvCxnSpPr>
              <p:nvPr/>
            </p:nvCxnSpPr>
            <p:spPr>
              <a:xfrm>
                <a:off x="4230039" y="3648740"/>
                <a:ext cx="150600" cy="276600"/>
              </a:xfrm>
              <a:prstGeom prst="straightConnector1">
                <a:avLst/>
              </a:prstGeom>
              <a:noFill/>
              <a:ln cap="flat" cmpd="sng" w="19050">
                <a:solidFill>
                  <a:srgbClr val="D9D9D9"/>
                </a:solidFill>
                <a:prstDash val="solid"/>
                <a:round/>
                <a:headEnd len="med" w="med" type="none"/>
                <a:tailEnd len="med" w="med" type="none"/>
              </a:ln>
            </p:spPr>
          </p:cxnSp>
          <p:cxnSp>
            <p:nvCxnSpPr>
              <p:cNvPr id="593" name="Google Shape;593;p37"/>
              <p:cNvCxnSpPr>
                <a:stCxn id="585" idx="3"/>
                <a:endCxn id="594" idx="7"/>
              </p:cNvCxnSpPr>
              <p:nvPr/>
            </p:nvCxnSpPr>
            <p:spPr>
              <a:xfrm flipH="1" rot="10800000">
                <a:off x="4792327" y="3664321"/>
                <a:ext cx="492600" cy="270600"/>
              </a:xfrm>
              <a:prstGeom prst="straightConnector1">
                <a:avLst/>
              </a:prstGeom>
              <a:noFill/>
              <a:ln cap="flat" cmpd="sng" w="19050">
                <a:solidFill>
                  <a:srgbClr val="D9D9D9"/>
                </a:solidFill>
                <a:prstDash val="solid"/>
                <a:round/>
                <a:headEnd len="med" w="med" type="none"/>
                <a:tailEnd len="med" w="med" type="none"/>
              </a:ln>
            </p:spPr>
          </p:cxnSp>
          <p:cxnSp>
            <p:nvCxnSpPr>
              <p:cNvPr id="595" name="Google Shape;595;p37"/>
              <p:cNvCxnSpPr>
                <a:stCxn id="594" idx="2"/>
                <a:endCxn id="596" idx="6"/>
              </p:cNvCxnSpPr>
              <p:nvPr/>
            </p:nvCxnSpPr>
            <p:spPr>
              <a:xfrm flipH="1" rot="10800000">
                <a:off x="5211997" y="3584730"/>
                <a:ext cx="528600" cy="109800"/>
              </a:xfrm>
              <a:prstGeom prst="straightConnector1">
                <a:avLst/>
              </a:prstGeom>
              <a:noFill/>
              <a:ln cap="flat" cmpd="sng" w="19050">
                <a:solidFill>
                  <a:srgbClr val="D9D9D9"/>
                </a:solidFill>
                <a:prstDash val="solid"/>
                <a:round/>
                <a:headEnd len="med" w="med" type="none"/>
                <a:tailEnd len="med" w="med" type="none"/>
              </a:ln>
            </p:spPr>
          </p:cxnSp>
          <p:cxnSp>
            <p:nvCxnSpPr>
              <p:cNvPr id="597" name="Google Shape;597;p37"/>
              <p:cNvCxnSpPr/>
              <p:nvPr/>
            </p:nvCxnSpPr>
            <p:spPr>
              <a:xfrm>
                <a:off x="4217470"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594" name="Google Shape;594;p37"/>
              <p:cNvSpPr/>
              <p:nvPr/>
            </p:nvSpPr>
            <p:spPr>
              <a:xfrm>
                <a:off x="5211997" y="365178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7"/>
              <p:cNvSpPr/>
              <p:nvPr/>
            </p:nvSpPr>
            <p:spPr>
              <a:xfrm>
                <a:off x="4779805" y="386194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7"/>
              <p:cNvSpPr/>
              <p:nvPr/>
            </p:nvSpPr>
            <p:spPr>
              <a:xfrm>
                <a:off x="4348371" y="391917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37"/>
            <p:cNvSpPr/>
            <p:nvPr/>
          </p:nvSpPr>
          <p:spPr>
            <a:xfrm>
              <a:off x="5654980" y="354197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37"/>
          <p:cNvGrpSpPr/>
          <p:nvPr/>
        </p:nvGrpSpPr>
        <p:grpSpPr>
          <a:xfrm>
            <a:off x="6043904" y="2784155"/>
            <a:ext cx="2079978" cy="2036296"/>
            <a:chOff x="6043904" y="2784155"/>
            <a:chExt cx="2079978" cy="2036296"/>
          </a:xfrm>
        </p:grpSpPr>
        <p:sp>
          <p:nvSpPr>
            <p:cNvPr id="599" name="Google Shape;599;p37"/>
            <p:cNvSpPr txBox="1"/>
            <p:nvPr/>
          </p:nvSpPr>
          <p:spPr>
            <a:xfrm>
              <a:off x="6974887" y="4504251"/>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800">
                  <a:solidFill>
                    <a:srgbClr val="D9D9D9"/>
                  </a:solidFill>
                </a:rPr>
                <a:t>2017</a:t>
              </a:r>
              <a:endParaRPr sz="800">
                <a:solidFill>
                  <a:srgbClr val="D9D9D9"/>
                </a:solidFill>
              </a:endParaRPr>
            </a:p>
          </p:txBody>
        </p:sp>
        <p:sp>
          <p:nvSpPr>
            <p:cNvPr id="600" name="Google Shape;600;p37"/>
            <p:cNvSpPr txBox="1"/>
            <p:nvPr/>
          </p:nvSpPr>
          <p:spPr>
            <a:xfrm>
              <a:off x="6481982"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Q1</a:t>
              </a:r>
              <a:endParaRPr sz="800">
                <a:solidFill>
                  <a:srgbClr val="D9D9D9"/>
                </a:solidFill>
              </a:endParaRPr>
            </a:p>
          </p:txBody>
        </p:sp>
        <p:sp>
          <p:nvSpPr>
            <p:cNvPr id="601" name="Google Shape;601;p37"/>
            <p:cNvSpPr txBox="1"/>
            <p:nvPr/>
          </p:nvSpPr>
          <p:spPr>
            <a:xfrm>
              <a:off x="69163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Q2</a:t>
              </a:r>
              <a:endParaRPr sz="800">
                <a:solidFill>
                  <a:srgbClr val="D9D9D9"/>
                </a:solidFill>
              </a:endParaRPr>
            </a:p>
          </p:txBody>
        </p:sp>
        <p:sp>
          <p:nvSpPr>
            <p:cNvPr id="602" name="Google Shape;602;p37"/>
            <p:cNvSpPr txBox="1"/>
            <p:nvPr/>
          </p:nvSpPr>
          <p:spPr>
            <a:xfrm>
              <a:off x="73507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Q3</a:t>
              </a:r>
              <a:endParaRPr sz="800">
                <a:solidFill>
                  <a:srgbClr val="D9D9D9"/>
                </a:solidFill>
              </a:endParaRPr>
            </a:p>
          </p:txBody>
        </p:sp>
        <p:sp>
          <p:nvSpPr>
            <p:cNvPr id="603" name="Google Shape;603;p37"/>
            <p:cNvSpPr txBox="1"/>
            <p:nvPr/>
          </p:nvSpPr>
          <p:spPr>
            <a:xfrm>
              <a:off x="77851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Q4</a:t>
              </a:r>
              <a:endParaRPr sz="800">
                <a:solidFill>
                  <a:srgbClr val="D9D9D9"/>
                </a:solidFill>
              </a:endParaRPr>
            </a:p>
          </p:txBody>
        </p:sp>
        <p:sp>
          <p:nvSpPr>
            <p:cNvPr id="604" name="Google Shape;604;p37"/>
            <p:cNvSpPr txBox="1"/>
            <p:nvPr/>
          </p:nvSpPr>
          <p:spPr>
            <a:xfrm>
              <a:off x="6043904" y="406388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0%</a:t>
              </a:r>
              <a:endParaRPr sz="800">
                <a:solidFill>
                  <a:srgbClr val="D9D9D9"/>
                </a:solidFill>
              </a:endParaRPr>
            </a:p>
          </p:txBody>
        </p:sp>
        <p:sp>
          <p:nvSpPr>
            <p:cNvPr id="605" name="Google Shape;605;p37"/>
            <p:cNvSpPr txBox="1"/>
            <p:nvPr/>
          </p:nvSpPr>
          <p:spPr>
            <a:xfrm>
              <a:off x="6043904" y="380793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20%</a:t>
              </a:r>
              <a:endParaRPr sz="800">
                <a:solidFill>
                  <a:srgbClr val="D9D9D9"/>
                </a:solidFill>
              </a:endParaRPr>
            </a:p>
          </p:txBody>
        </p:sp>
        <p:sp>
          <p:nvSpPr>
            <p:cNvPr id="606" name="Google Shape;606;p37"/>
            <p:cNvSpPr txBox="1"/>
            <p:nvPr/>
          </p:nvSpPr>
          <p:spPr>
            <a:xfrm>
              <a:off x="6043904" y="355199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40%</a:t>
              </a:r>
              <a:endParaRPr sz="800">
                <a:solidFill>
                  <a:srgbClr val="D9D9D9"/>
                </a:solidFill>
              </a:endParaRPr>
            </a:p>
          </p:txBody>
        </p:sp>
        <p:sp>
          <p:nvSpPr>
            <p:cNvPr id="607" name="Google Shape;607;p37"/>
            <p:cNvSpPr txBox="1"/>
            <p:nvPr/>
          </p:nvSpPr>
          <p:spPr>
            <a:xfrm>
              <a:off x="6043904" y="329604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60%</a:t>
              </a:r>
              <a:endParaRPr sz="800">
                <a:solidFill>
                  <a:srgbClr val="D9D9D9"/>
                </a:solidFill>
              </a:endParaRPr>
            </a:p>
          </p:txBody>
        </p:sp>
        <p:sp>
          <p:nvSpPr>
            <p:cNvPr id="608" name="Google Shape;608;p37"/>
            <p:cNvSpPr txBox="1"/>
            <p:nvPr/>
          </p:nvSpPr>
          <p:spPr>
            <a:xfrm>
              <a:off x="6043904" y="304010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80%</a:t>
              </a:r>
              <a:endParaRPr sz="800">
                <a:solidFill>
                  <a:srgbClr val="D9D9D9"/>
                </a:solidFill>
              </a:endParaRPr>
            </a:p>
          </p:txBody>
        </p:sp>
        <p:sp>
          <p:nvSpPr>
            <p:cNvPr id="609" name="Google Shape;609;p37"/>
            <p:cNvSpPr txBox="1"/>
            <p:nvPr/>
          </p:nvSpPr>
          <p:spPr>
            <a:xfrm>
              <a:off x="6043904" y="278415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100%</a:t>
              </a:r>
              <a:endParaRPr sz="800">
                <a:solidFill>
                  <a:srgbClr val="D9D9D9"/>
                </a:solidFill>
              </a:endParaRPr>
            </a:p>
          </p:txBody>
        </p:sp>
        <p:cxnSp>
          <p:nvCxnSpPr>
            <p:cNvPr id="610" name="Google Shape;610;p37"/>
            <p:cNvCxnSpPr>
              <a:stCxn id="611" idx="7"/>
              <a:endCxn id="612" idx="6"/>
            </p:cNvCxnSpPr>
            <p:nvPr/>
          </p:nvCxnSpPr>
          <p:spPr>
            <a:xfrm flipH="1" rot="10800000">
              <a:off x="7552796" y="3180176"/>
              <a:ext cx="440700" cy="69300"/>
            </a:xfrm>
            <a:prstGeom prst="straightConnector1">
              <a:avLst/>
            </a:prstGeom>
            <a:noFill/>
            <a:ln cap="flat" cmpd="sng" w="19050">
              <a:solidFill>
                <a:schemeClr val="accent5"/>
              </a:solidFill>
              <a:prstDash val="solid"/>
              <a:round/>
              <a:headEnd len="med" w="med" type="none"/>
              <a:tailEnd len="med" w="med" type="none"/>
            </a:ln>
          </p:spPr>
        </p:cxnSp>
        <p:sp>
          <p:nvSpPr>
            <p:cNvPr id="612" name="Google Shape;612;p37"/>
            <p:cNvSpPr/>
            <p:nvPr/>
          </p:nvSpPr>
          <p:spPr>
            <a:xfrm>
              <a:off x="7908123" y="3137292"/>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 name="Google Shape;613;p37"/>
            <p:cNvCxnSpPr>
              <a:stCxn id="614" idx="3"/>
              <a:endCxn id="615" idx="3"/>
            </p:cNvCxnSpPr>
            <p:nvPr/>
          </p:nvCxnSpPr>
          <p:spPr>
            <a:xfrm flipH="1">
              <a:off x="6611201" y="3724746"/>
              <a:ext cx="437100" cy="240000"/>
            </a:xfrm>
            <a:prstGeom prst="straightConnector1">
              <a:avLst/>
            </a:prstGeom>
            <a:noFill/>
            <a:ln cap="flat" cmpd="sng" w="19050">
              <a:solidFill>
                <a:schemeClr val="accent5"/>
              </a:solidFill>
              <a:prstDash val="solid"/>
              <a:round/>
              <a:headEnd len="med" w="med" type="none"/>
              <a:tailEnd len="med" w="med" type="none"/>
            </a:ln>
          </p:spPr>
        </p:cxnSp>
        <p:cxnSp>
          <p:nvCxnSpPr>
            <p:cNvPr id="616" name="Google Shape;616;p37"/>
            <p:cNvCxnSpPr/>
            <p:nvPr/>
          </p:nvCxnSpPr>
          <p:spPr>
            <a:xfrm>
              <a:off x="6481970"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617" name="Google Shape;617;p37"/>
            <p:cNvCxnSpPr/>
            <p:nvPr/>
          </p:nvCxnSpPr>
          <p:spPr>
            <a:xfrm>
              <a:off x="6481970"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618" name="Google Shape;618;p37"/>
            <p:cNvCxnSpPr/>
            <p:nvPr/>
          </p:nvCxnSpPr>
          <p:spPr>
            <a:xfrm>
              <a:off x="6481970"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619" name="Google Shape;619;p37"/>
            <p:cNvCxnSpPr/>
            <p:nvPr/>
          </p:nvCxnSpPr>
          <p:spPr>
            <a:xfrm>
              <a:off x="6481970"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620" name="Google Shape;620;p37"/>
            <p:cNvCxnSpPr/>
            <p:nvPr/>
          </p:nvCxnSpPr>
          <p:spPr>
            <a:xfrm>
              <a:off x="6481970"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621" name="Google Shape;621;p37"/>
            <p:cNvCxnSpPr/>
            <p:nvPr/>
          </p:nvCxnSpPr>
          <p:spPr>
            <a:xfrm>
              <a:off x="6462950" y="3565030"/>
              <a:ext cx="178500" cy="377100"/>
            </a:xfrm>
            <a:prstGeom prst="straightConnector1">
              <a:avLst/>
            </a:prstGeom>
            <a:noFill/>
            <a:ln cap="flat" cmpd="sng" w="19050">
              <a:solidFill>
                <a:schemeClr val="accent5"/>
              </a:solidFill>
              <a:prstDash val="solid"/>
              <a:round/>
              <a:headEnd len="med" w="med" type="none"/>
              <a:tailEnd len="med" w="med" type="none"/>
            </a:ln>
          </p:spPr>
        </p:cxnSp>
        <p:cxnSp>
          <p:nvCxnSpPr>
            <p:cNvPr id="622" name="Google Shape;622;p37"/>
            <p:cNvCxnSpPr>
              <a:stCxn id="614" idx="7"/>
              <a:endCxn id="611" idx="7"/>
            </p:cNvCxnSpPr>
            <p:nvPr/>
          </p:nvCxnSpPr>
          <p:spPr>
            <a:xfrm flipH="1" rot="10800000">
              <a:off x="7108759" y="3249388"/>
              <a:ext cx="444000" cy="414900"/>
            </a:xfrm>
            <a:prstGeom prst="straightConnector1">
              <a:avLst/>
            </a:prstGeom>
            <a:noFill/>
            <a:ln cap="flat" cmpd="sng" w="19050">
              <a:solidFill>
                <a:schemeClr val="accent5"/>
              </a:solidFill>
              <a:prstDash val="solid"/>
              <a:round/>
              <a:headEnd len="med" w="med" type="none"/>
              <a:tailEnd len="med" w="med" type="none"/>
            </a:ln>
          </p:spPr>
        </p:cxnSp>
        <p:cxnSp>
          <p:nvCxnSpPr>
            <p:cNvPr id="623" name="Google Shape;623;p37"/>
            <p:cNvCxnSpPr/>
            <p:nvPr/>
          </p:nvCxnSpPr>
          <p:spPr>
            <a:xfrm>
              <a:off x="6481970"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611" name="Google Shape;611;p37"/>
            <p:cNvSpPr/>
            <p:nvPr/>
          </p:nvSpPr>
          <p:spPr>
            <a:xfrm>
              <a:off x="7479818" y="3236955"/>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7"/>
            <p:cNvSpPr/>
            <p:nvPr/>
          </p:nvSpPr>
          <p:spPr>
            <a:xfrm>
              <a:off x="7035780" y="3651767"/>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7"/>
            <p:cNvSpPr/>
            <p:nvPr/>
          </p:nvSpPr>
          <p:spPr>
            <a:xfrm>
              <a:off x="6598816" y="3891809"/>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Cycle diagram</a:t>
            </a:r>
            <a:endParaRPr/>
          </a:p>
        </p:txBody>
      </p:sp>
      <p:sp>
        <p:nvSpPr>
          <p:cNvPr id="629" name="Google Shape;629;p38"/>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Prototype</a:t>
            </a:r>
            <a:endParaRPr/>
          </a:p>
        </p:txBody>
      </p:sp>
      <p:sp>
        <p:nvSpPr>
          <p:cNvPr id="630" name="Google Shape;630;p38"/>
          <p:cNvSpPr txBox="1"/>
          <p:nvPr/>
        </p:nvSpPr>
        <p:spPr>
          <a:xfrm>
            <a:off x="812750"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Lorem ipsum dolor sit amet, consectetur adipiscing.</a:t>
            </a:r>
            <a:endParaRPr sz="1000">
              <a:solidFill>
                <a:srgbClr val="D9D9D9"/>
              </a:solidFill>
              <a:latin typeface="Lato"/>
              <a:ea typeface="Lato"/>
              <a:cs typeface="Lato"/>
              <a:sym typeface="Lato"/>
            </a:endParaRPr>
          </a:p>
        </p:txBody>
      </p:sp>
      <p:sp>
        <p:nvSpPr>
          <p:cNvPr id="631" name="Google Shape;631;p38"/>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Share</a:t>
            </a:r>
            <a:endParaRPr/>
          </a:p>
        </p:txBody>
      </p:sp>
      <p:sp>
        <p:nvSpPr>
          <p:cNvPr id="632" name="Google Shape;632;p38"/>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Lorem ipsum dolor sit amet, consectetur adipiscing.</a:t>
            </a:r>
            <a:endParaRPr sz="1000">
              <a:solidFill>
                <a:srgbClr val="D9D9D9"/>
              </a:solidFill>
              <a:latin typeface="Lato"/>
              <a:ea typeface="Lato"/>
              <a:cs typeface="Lato"/>
              <a:sym typeface="Lato"/>
            </a:endParaRPr>
          </a:p>
        </p:txBody>
      </p:sp>
      <p:sp>
        <p:nvSpPr>
          <p:cNvPr id="633" name="Google Shape;633;p38"/>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Refine</a:t>
            </a:r>
            <a:endParaRPr/>
          </a:p>
        </p:txBody>
      </p:sp>
      <p:sp>
        <p:nvSpPr>
          <p:cNvPr id="634" name="Google Shape;634;p38"/>
          <p:cNvSpPr txBox="1"/>
          <p:nvPr/>
        </p:nvSpPr>
        <p:spPr>
          <a:xfrm>
            <a:off x="6548585"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Lorem ipsum dolor sit amet, consectetur adipiscing.</a:t>
            </a:r>
            <a:endParaRPr sz="1000">
              <a:solidFill>
                <a:srgbClr val="D9D9D9"/>
              </a:solidFill>
              <a:latin typeface="Lato"/>
              <a:ea typeface="Lato"/>
              <a:cs typeface="Lato"/>
              <a:sym typeface="Lato"/>
            </a:endParaRPr>
          </a:p>
        </p:txBody>
      </p:sp>
      <p:sp>
        <p:nvSpPr>
          <p:cNvPr id="635" name="Google Shape;635;p38"/>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Get feedback</a:t>
            </a:r>
            <a:endParaRPr/>
          </a:p>
        </p:txBody>
      </p:sp>
      <p:sp>
        <p:nvSpPr>
          <p:cNvPr id="636" name="Google Shape;636;p38"/>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Lorem ipsum dolor sit amet, consectetur adipiscing.</a:t>
            </a:r>
            <a:endParaRPr sz="1000">
              <a:solidFill>
                <a:srgbClr val="D9D9D9"/>
              </a:solidFill>
              <a:latin typeface="Lato"/>
              <a:ea typeface="Lato"/>
              <a:cs typeface="Lato"/>
              <a:sym typeface="Lato"/>
            </a:endParaRPr>
          </a:p>
        </p:txBody>
      </p:sp>
      <p:cxnSp>
        <p:nvCxnSpPr>
          <p:cNvPr id="637" name="Google Shape;637;p38"/>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638" name="Google Shape;638;p38"/>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639" name="Google Shape;639;p38"/>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640" name="Google Shape;640;p38"/>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641" name="Google Shape;641;p38"/>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 name="Google Shape;645;p38"/>
          <p:cNvGrpSpPr/>
          <p:nvPr/>
        </p:nvGrpSpPr>
        <p:grpSpPr>
          <a:xfrm>
            <a:off x="3078687" y="2700858"/>
            <a:ext cx="737729" cy="737729"/>
            <a:chOff x="2920647" y="2157958"/>
            <a:chExt cx="827700" cy="827700"/>
          </a:xfrm>
        </p:grpSpPr>
        <p:sp>
          <p:nvSpPr>
            <p:cNvPr id="646" name="Google Shape;646;p38"/>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 name="Google Shape;648;p38"/>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649" name="Google Shape;649;p38"/>
          <p:cNvGrpSpPr/>
          <p:nvPr/>
        </p:nvGrpSpPr>
        <p:grpSpPr>
          <a:xfrm rot="-5400000">
            <a:off x="4225338" y="3802929"/>
            <a:ext cx="737729" cy="737729"/>
            <a:chOff x="2920647" y="2157958"/>
            <a:chExt cx="827700" cy="827700"/>
          </a:xfrm>
        </p:grpSpPr>
        <p:sp>
          <p:nvSpPr>
            <p:cNvPr id="650" name="Google Shape;650;p38"/>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8"/>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 name="Google Shape;652;p38"/>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653" name="Google Shape;653;p38"/>
          <p:cNvGrpSpPr/>
          <p:nvPr/>
        </p:nvGrpSpPr>
        <p:grpSpPr>
          <a:xfrm>
            <a:off x="5313093" y="2700655"/>
            <a:ext cx="737804" cy="737804"/>
            <a:chOff x="5428888" y="2158023"/>
            <a:chExt cx="828900" cy="828900"/>
          </a:xfrm>
        </p:grpSpPr>
        <p:sp>
          <p:nvSpPr>
            <p:cNvPr id="654" name="Google Shape;654;p38"/>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 name="Google Shape;656;p38"/>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657" name="Google Shape;657;p38"/>
          <p:cNvGrpSpPr/>
          <p:nvPr/>
        </p:nvGrpSpPr>
        <p:grpSpPr>
          <a:xfrm rot="5400000">
            <a:off x="4193370" y="1569752"/>
            <a:ext cx="737729" cy="737729"/>
            <a:chOff x="2920647" y="2157958"/>
            <a:chExt cx="827700" cy="827700"/>
          </a:xfrm>
        </p:grpSpPr>
        <p:sp>
          <p:nvSpPr>
            <p:cNvPr id="658" name="Google Shape;658;p38"/>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 name="Google Shape;660;p38"/>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661" name="Google Shape;661;p38"/>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39"/>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Introducing: Lorem ipsum</a:t>
            </a:r>
            <a:endParaRPr/>
          </a:p>
        </p:txBody>
      </p:sp>
      <p:sp>
        <p:nvSpPr>
          <p:cNvPr id="667" name="Google Shape;667;p39"/>
          <p:cNvSpPr txBox="1"/>
          <p:nvPr>
            <p:ph idx="1" type="subTitle"/>
          </p:nvPr>
        </p:nvSpPr>
        <p:spPr>
          <a:xfrm>
            <a:off x="1297500" y="934650"/>
            <a:ext cx="6750600" cy="43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Montserrat"/>
                <a:ea typeface="Montserrat"/>
                <a:cs typeface="Montserrat"/>
                <a:sym typeface="Montserrat"/>
              </a:rPr>
              <a:t>Showcase how your tools work across different devices</a:t>
            </a:r>
            <a:endParaRPr/>
          </a:p>
        </p:txBody>
      </p:sp>
      <p:sp>
        <p:nvSpPr>
          <p:cNvPr id="668" name="Google Shape;668;p39"/>
          <p:cNvSpPr txBox="1"/>
          <p:nvPr>
            <p:ph idx="2" type="body"/>
          </p:nvPr>
        </p:nvSpPr>
        <p:spPr>
          <a:xfrm>
            <a:off x="1297500" y="1656775"/>
            <a:ext cx="1991100" cy="275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Lorem ipsum dolor sit amet, consectetur adipiscing elit. Curabitur eleifend a diam quis suscipit. Fusce venenatis nunc ut lectus convallis, sit amet egestas mi rutrum.</a:t>
            </a:r>
            <a:endParaRPr/>
          </a:p>
        </p:txBody>
      </p:sp>
      <p:grpSp>
        <p:nvGrpSpPr>
          <p:cNvPr id="669" name="Google Shape;669;p39"/>
          <p:cNvGrpSpPr/>
          <p:nvPr/>
        </p:nvGrpSpPr>
        <p:grpSpPr>
          <a:xfrm>
            <a:off x="6884050" y="1716000"/>
            <a:ext cx="2259900" cy="1103400"/>
            <a:chOff x="6884050" y="1716000"/>
            <a:chExt cx="2259900" cy="1103400"/>
          </a:xfrm>
        </p:grpSpPr>
        <p:sp>
          <p:nvSpPr>
            <p:cNvPr id="670" name="Google Shape;670;p39"/>
            <p:cNvSpPr/>
            <p:nvPr/>
          </p:nvSpPr>
          <p:spPr>
            <a:xfrm>
              <a:off x="6884050" y="1716000"/>
              <a:ext cx="2259900" cy="11034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71" name="Google Shape;671;p39"/>
            <p:cNvSpPr txBox="1"/>
            <p:nvPr/>
          </p:nvSpPr>
          <p:spPr>
            <a:xfrm>
              <a:off x="7354784" y="1840351"/>
              <a:ext cx="15504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rPr>
                <a:t>QUICK TIP</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en-GB" sz="700">
                  <a:solidFill>
                    <a:srgbClr val="D9F0FF"/>
                  </a:solidFill>
                </a:rPr>
                <a:t>Try right clicking on a photo and using "Replace Image" to demonstrate your prototype.</a:t>
              </a:r>
              <a:endParaRPr sz="700">
                <a:solidFill>
                  <a:srgbClr val="D9F0FF"/>
                </a:solidFill>
              </a:endParaRPr>
            </a:p>
          </p:txBody>
        </p:sp>
        <p:pic>
          <p:nvPicPr>
            <p:cNvPr id="672" name="Google Shape;672;p39"/>
            <p:cNvPicPr preferRelativeResize="0"/>
            <p:nvPr/>
          </p:nvPicPr>
          <p:blipFill>
            <a:blip r:embed="rId3">
              <a:alphaModFix/>
            </a:blip>
            <a:stretch>
              <a:fillRect/>
            </a:stretch>
          </p:blipFill>
          <p:spPr>
            <a:xfrm>
              <a:off x="7138828" y="1908568"/>
              <a:ext cx="212825" cy="212825"/>
            </a:xfrm>
            <a:prstGeom prst="rect">
              <a:avLst/>
            </a:prstGeom>
            <a:noFill/>
            <a:ln>
              <a:noFill/>
            </a:ln>
          </p:spPr>
        </p:pic>
      </p:grpSp>
      <p:grpSp>
        <p:nvGrpSpPr>
          <p:cNvPr id="673" name="Google Shape;673;p39"/>
          <p:cNvGrpSpPr/>
          <p:nvPr/>
        </p:nvGrpSpPr>
        <p:grpSpPr>
          <a:xfrm>
            <a:off x="3517188" y="1656777"/>
            <a:ext cx="3462484" cy="2672600"/>
            <a:chOff x="3553042" y="1657806"/>
            <a:chExt cx="3461100" cy="2671532"/>
          </a:xfrm>
        </p:grpSpPr>
        <p:sp>
          <p:nvSpPr>
            <p:cNvPr id="674" name="Google Shape;674;p3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QuickTip.jpg" id="682" name="Google Shape;682;p39"/>
          <p:cNvPicPr preferRelativeResize="0"/>
          <p:nvPr/>
        </p:nvPicPr>
        <p:blipFill rotWithShape="1">
          <a:blip r:embed="rId4">
            <a:alphaModFix/>
          </a:blip>
          <a:srcRect b="7264" l="0" r="0" t="7264"/>
          <a:stretch/>
        </p:blipFill>
        <p:spPr>
          <a:xfrm>
            <a:off x="3570069" y="1713899"/>
            <a:ext cx="3356400" cy="1912500"/>
          </a:xfrm>
          <a:prstGeom prst="rect">
            <a:avLst/>
          </a:prstGeom>
          <a:noFill/>
          <a:ln>
            <a:noFill/>
          </a:ln>
        </p:spPr>
      </p:pic>
      <p:sp>
        <p:nvSpPr>
          <p:cNvPr id="683" name="Google Shape;683;p39"/>
          <p:cNvSpPr/>
          <p:nvPr/>
        </p:nvSpPr>
        <p:spPr>
          <a:xfrm flipH="1">
            <a:off x="3569929" y="17149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 name="Google Shape;684;p39"/>
          <p:cNvGrpSpPr/>
          <p:nvPr/>
        </p:nvGrpSpPr>
        <p:grpSpPr>
          <a:xfrm>
            <a:off x="6470900" y="2744576"/>
            <a:ext cx="1122449" cy="1668667"/>
            <a:chOff x="6505573" y="2745170"/>
            <a:chExt cx="1122000" cy="1668000"/>
          </a:xfrm>
        </p:grpSpPr>
        <p:sp>
          <p:nvSpPr>
            <p:cNvPr id="685" name="Google Shape;685;p39"/>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9"/>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9"/>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9"/>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89" name="Google Shape;689;p39"/>
          <p:cNvPicPr preferRelativeResize="0"/>
          <p:nvPr/>
        </p:nvPicPr>
        <p:blipFill rotWithShape="1">
          <a:blip r:embed="rId5">
            <a:alphaModFix/>
          </a:blip>
          <a:srcRect b="16020" l="53168" r="26238" t="53058"/>
          <a:stretch/>
        </p:blipFill>
        <p:spPr>
          <a:xfrm>
            <a:off x="6470381" y="2818527"/>
            <a:ext cx="1122300" cy="1461000"/>
          </a:xfrm>
          <a:prstGeom prst="rect">
            <a:avLst/>
          </a:prstGeom>
          <a:noFill/>
          <a:ln>
            <a:noFill/>
          </a:ln>
        </p:spPr>
      </p:pic>
      <p:sp>
        <p:nvSpPr>
          <p:cNvPr id="690" name="Google Shape;690;p39"/>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 name="Google Shape;691;p39"/>
          <p:cNvGrpSpPr/>
          <p:nvPr/>
        </p:nvGrpSpPr>
        <p:grpSpPr>
          <a:xfrm>
            <a:off x="6080176" y="3375336"/>
            <a:ext cx="570528" cy="1135689"/>
            <a:chOff x="9543736" y="4486132"/>
            <a:chExt cx="570300" cy="1135235"/>
          </a:xfrm>
        </p:grpSpPr>
        <p:sp>
          <p:nvSpPr>
            <p:cNvPr id="692" name="Google Shape;692;p39"/>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9"/>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9"/>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9"/>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96" name="Google Shape;696;p39"/>
          <p:cNvPicPr preferRelativeResize="0"/>
          <p:nvPr/>
        </p:nvPicPr>
        <p:blipFill rotWithShape="1">
          <a:blip r:embed="rId5">
            <a:alphaModFix/>
          </a:blip>
          <a:srcRect b="36733" l="41330" r="47980" t="42211"/>
          <a:stretch/>
        </p:blipFill>
        <p:spPr>
          <a:xfrm>
            <a:off x="6079557" y="3374919"/>
            <a:ext cx="570300" cy="973800"/>
          </a:xfrm>
          <a:prstGeom prst="round2SameRect">
            <a:avLst>
              <a:gd fmla="val 4129" name="adj1"/>
              <a:gd fmla="val 0" name="adj2"/>
            </a:avLst>
          </a:prstGeom>
          <a:noFill/>
          <a:ln>
            <a:noFill/>
          </a:ln>
        </p:spPr>
      </p:pic>
      <p:sp>
        <p:nvSpPr>
          <p:cNvPr id="697" name="Google Shape;697;p39"/>
          <p:cNvSpPr/>
          <p:nvPr/>
        </p:nvSpPr>
        <p:spPr>
          <a:xfrm flipH="1">
            <a:off x="6079436" y="3398094"/>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 name="Google Shape;698;p39"/>
          <p:cNvGrpSpPr/>
          <p:nvPr/>
        </p:nvGrpSpPr>
        <p:grpSpPr>
          <a:xfrm>
            <a:off x="7350028" y="3727561"/>
            <a:ext cx="499100" cy="758547"/>
            <a:chOff x="7384375" y="3728000"/>
            <a:chExt cx="498900" cy="758244"/>
          </a:xfrm>
        </p:grpSpPr>
        <p:sp>
          <p:nvSpPr>
            <p:cNvPr id="699" name="Google Shape;699;p39"/>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9"/>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9"/>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39"/>
          <p:cNvGrpSpPr/>
          <p:nvPr/>
        </p:nvGrpSpPr>
        <p:grpSpPr>
          <a:xfrm>
            <a:off x="7350063" y="3857292"/>
            <a:ext cx="523846" cy="507077"/>
            <a:chOff x="7384385" y="3857442"/>
            <a:chExt cx="523637" cy="506874"/>
          </a:xfrm>
        </p:grpSpPr>
        <p:sp>
          <p:nvSpPr>
            <p:cNvPr id="704" name="Google Shape;704;p39"/>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 name="Google Shape;705;p39"/>
            <p:cNvGrpSpPr/>
            <p:nvPr/>
          </p:nvGrpSpPr>
          <p:grpSpPr>
            <a:xfrm>
              <a:off x="7384385" y="3857442"/>
              <a:ext cx="523637" cy="498900"/>
              <a:chOff x="7384385" y="3857442"/>
              <a:chExt cx="523637" cy="498900"/>
            </a:xfrm>
          </p:grpSpPr>
          <p:sp>
            <p:nvSpPr>
              <p:cNvPr id="706" name="Google Shape;706;p39"/>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9"/>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708" name="Google Shape;708;p39"/>
          <p:cNvPicPr preferRelativeResize="0"/>
          <p:nvPr/>
        </p:nvPicPr>
        <p:blipFill rotWithShape="1">
          <a:blip r:embed="rId5">
            <a:alphaModFix/>
          </a:blip>
          <a:srcRect b="36557" l="48584" r="37425" t="47335"/>
          <a:stretch/>
        </p:blipFill>
        <p:spPr>
          <a:xfrm>
            <a:off x="7379612" y="3888791"/>
            <a:ext cx="438600" cy="437700"/>
          </a:xfrm>
          <a:prstGeom prst="ellipse">
            <a:avLst/>
          </a:prstGeom>
          <a:noFill/>
          <a:ln cap="flat" cmpd="sng" w="9525">
            <a:solidFill>
              <a:srgbClr val="FFFFFF"/>
            </a:solidFill>
            <a:prstDash val="solid"/>
            <a:round/>
            <a:headEnd len="sm" w="sm" type="none"/>
            <a:tailEnd len="sm" w="sm" type="none"/>
          </a:ln>
        </p:spPr>
      </p:pic>
      <p:grpSp>
        <p:nvGrpSpPr>
          <p:cNvPr id="709" name="Google Shape;709;p39"/>
          <p:cNvGrpSpPr/>
          <p:nvPr/>
        </p:nvGrpSpPr>
        <p:grpSpPr>
          <a:xfrm>
            <a:off x="7948338" y="3727561"/>
            <a:ext cx="477502" cy="758547"/>
            <a:chOff x="7982421" y="3727763"/>
            <a:chExt cx="477311" cy="758244"/>
          </a:xfrm>
        </p:grpSpPr>
        <p:sp>
          <p:nvSpPr>
            <p:cNvPr id="710" name="Google Shape;710;p39"/>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9"/>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9"/>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9"/>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9"/>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18" name="Google Shape;718;p39"/>
          <p:cNvPicPr preferRelativeResize="0"/>
          <p:nvPr/>
        </p:nvPicPr>
        <p:blipFill rotWithShape="1">
          <a:blip r:embed="rId5">
            <a:alphaModFix/>
          </a:blip>
          <a:srcRect b="27092" l="49668" r="37351" t="55915"/>
          <a:stretch/>
        </p:blipFill>
        <p:spPr>
          <a:xfrm>
            <a:off x="7966179" y="3884431"/>
            <a:ext cx="415200" cy="4713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40"/>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desktop</a:t>
            </a:r>
            <a:endParaRPr sz="1000"/>
          </a:p>
        </p:txBody>
      </p:sp>
      <p:sp>
        <p:nvSpPr>
          <p:cNvPr id="724" name="Google Shape;724;p40"/>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Lorem ipsum dolor sit consectetur amet adipiscing donec</a:t>
            </a:r>
            <a:endParaRPr/>
          </a:p>
        </p:txBody>
      </p:sp>
      <p:sp>
        <p:nvSpPr>
          <p:cNvPr id="725" name="Google Shape;725;p40"/>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Lorem ipsum dolor sit amet, consectetur adipiscing elit. Curabitur eleifend a diam quis suscipit. Fusce venenatis nunc ut lectus convallis, sit amet egestas mi rutrum. Maecenas molestie ultricies euismod.</a:t>
            </a:r>
            <a:endParaRPr/>
          </a:p>
          <a:p>
            <a:pPr indent="0" lvl="0" marL="0" rtl="0" algn="l">
              <a:spcBef>
                <a:spcPts val="1600"/>
              </a:spcBef>
              <a:spcAft>
                <a:spcPts val="1600"/>
              </a:spcAft>
              <a:buNone/>
            </a:pPr>
            <a:r>
              <a:t/>
            </a:r>
            <a:endParaRPr/>
          </a:p>
        </p:txBody>
      </p:sp>
      <p:grpSp>
        <p:nvGrpSpPr>
          <p:cNvPr id="726" name="Google Shape;726;p40"/>
          <p:cNvGrpSpPr/>
          <p:nvPr/>
        </p:nvGrpSpPr>
        <p:grpSpPr>
          <a:xfrm>
            <a:off x="2833760" y="1272110"/>
            <a:ext cx="3461100" cy="2671532"/>
            <a:chOff x="3553042" y="1657806"/>
            <a:chExt cx="3461100" cy="2671532"/>
          </a:xfrm>
        </p:grpSpPr>
        <p:sp>
          <p:nvSpPr>
            <p:cNvPr id="727" name="Google Shape;727;p4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35" name="Google Shape;735;p40"/>
          <p:cNvPicPr preferRelativeResize="0"/>
          <p:nvPr/>
        </p:nvPicPr>
        <p:blipFill rotWithShape="1">
          <a:blip r:embed="rId3">
            <a:alphaModFix/>
          </a:blip>
          <a:srcRect b="9439" l="38930" r="9677" t="56777"/>
          <a:stretch/>
        </p:blipFill>
        <p:spPr>
          <a:xfrm>
            <a:off x="2886903" y="1329319"/>
            <a:ext cx="3355200" cy="1911900"/>
          </a:xfrm>
          <a:prstGeom prst="rect">
            <a:avLst/>
          </a:prstGeom>
          <a:noFill/>
          <a:ln>
            <a:noFill/>
          </a:ln>
        </p:spPr>
      </p:pic>
      <p:sp>
        <p:nvSpPr>
          <p:cNvPr id="736" name="Google Shape;736;p40"/>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41"/>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mobile</a:t>
            </a:r>
            <a:endParaRPr sz="1000"/>
          </a:p>
        </p:txBody>
      </p:sp>
      <p:sp>
        <p:nvSpPr>
          <p:cNvPr id="742" name="Google Shape;742;p41"/>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Lorem ipsum dolor sit consectetur amet adipiscing donec</a:t>
            </a:r>
            <a:endParaRPr/>
          </a:p>
        </p:txBody>
      </p:sp>
      <p:sp>
        <p:nvSpPr>
          <p:cNvPr id="743" name="Google Shape;743;p41"/>
          <p:cNvSpPr txBox="1"/>
          <p:nvPr>
            <p:ph idx="1" type="body"/>
          </p:nvPr>
        </p:nvSpPr>
        <p:spPr>
          <a:xfrm>
            <a:off x="5874275" y="1924850"/>
            <a:ext cx="284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Lorem ipsum dolor sit amet, consectetur adipiscing elit. Curabitur eleifend a diam quis suscipit. Fusce venenatis nunc ut lectus convallis, sit amet egestas mi rutrum. Maecenas molestie ultricies euismod.</a:t>
            </a:r>
            <a:endParaRPr/>
          </a:p>
        </p:txBody>
      </p:sp>
      <p:grpSp>
        <p:nvGrpSpPr>
          <p:cNvPr id="744" name="Google Shape;744;p41"/>
          <p:cNvGrpSpPr/>
          <p:nvPr/>
        </p:nvGrpSpPr>
        <p:grpSpPr>
          <a:xfrm>
            <a:off x="3735320" y="1050307"/>
            <a:ext cx="1662185" cy="3304690"/>
            <a:chOff x="3983627" y="1676395"/>
            <a:chExt cx="1449538" cy="2881914"/>
          </a:xfrm>
        </p:grpSpPr>
        <p:sp>
          <p:nvSpPr>
            <p:cNvPr id="745" name="Google Shape;745;p41"/>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1"/>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1"/>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48" name="Google Shape;748;p41"/>
          <p:cNvPicPr preferRelativeResize="0"/>
          <p:nvPr/>
        </p:nvPicPr>
        <p:blipFill rotWithShape="1">
          <a:blip r:embed="rId3">
            <a:alphaModFix/>
          </a:blip>
          <a:srcRect b="24455" l="37035" r="37029" t="24455"/>
          <a:stretch/>
        </p:blipFill>
        <p:spPr>
          <a:xfrm>
            <a:off x="3735424" y="1050131"/>
            <a:ext cx="1659300" cy="2833500"/>
          </a:xfrm>
          <a:prstGeom prst="round2SameRect">
            <a:avLst>
              <a:gd fmla="val 4129" name="adj1"/>
              <a:gd fmla="val 0" name="adj2"/>
            </a:avLst>
          </a:prstGeom>
          <a:noFill/>
          <a:ln>
            <a:noFill/>
          </a:ln>
        </p:spPr>
      </p:pic>
      <p:sp>
        <p:nvSpPr>
          <p:cNvPr id="749" name="Google Shape;749;p41"/>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42"/>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landscape view on mobile</a:t>
            </a:r>
            <a:endParaRPr sz="1000"/>
          </a:p>
        </p:txBody>
      </p:sp>
      <p:sp>
        <p:nvSpPr>
          <p:cNvPr id="755" name="Google Shape;755;p42"/>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Lorem ipsum dolor sit consectetur amet adipiscing donec</a:t>
            </a:r>
            <a:endParaRPr/>
          </a:p>
        </p:txBody>
      </p:sp>
      <p:sp>
        <p:nvSpPr>
          <p:cNvPr id="756" name="Google Shape;756;p42"/>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00"/>
              <a:t>Lorem ipsum dolor sit amet, consectetur adipiscing elit. Curabitur eleifend a diam quis suscipit. Fusce venenatis nunc ut lectus convallis, sit amet egestas mi rutrum. Maecenas molestie ultricies euismod.</a:t>
            </a:r>
            <a:endParaRPr/>
          </a:p>
        </p:txBody>
      </p:sp>
      <p:grpSp>
        <p:nvGrpSpPr>
          <p:cNvPr id="757" name="Google Shape;757;p42"/>
          <p:cNvGrpSpPr/>
          <p:nvPr/>
        </p:nvGrpSpPr>
        <p:grpSpPr>
          <a:xfrm>
            <a:off x="4654186" y="1785178"/>
            <a:ext cx="4042004" cy="2072175"/>
            <a:chOff x="4654186" y="1785178"/>
            <a:chExt cx="4042004" cy="2072175"/>
          </a:xfrm>
        </p:grpSpPr>
        <p:sp>
          <p:nvSpPr>
            <p:cNvPr id="758" name="Google Shape;758;p42"/>
            <p:cNvSpPr/>
            <p:nvPr/>
          </p:nvSpPr>
          <p:spPr>
            <a:xfrm>
              <a:off x="4657290" y="1813753"/>
              <a:ext cx="4038900" cy="2043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2"/>
            <p:cNvSpPr/>
            <p:nvPr/>
          </p:nvSpPr>
          <p:spPr>
            <a:xfrm>
              <a:off x="4654186" y="1785178"/>
              <a:ext cx="4038900" cy="2043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2"/>
            <p:cNvSpPr/>
            <p:nvPr/>
          </p:nvSpPr>
          <p:spPr>
            <a:xfrm rot="5400000">
              <a:off x="4590717" y="2763677"/>
              <a:ext cx="667200" cy="108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61" name="Google Shape;761;p42"/>
          <p:cNvPicPr preferRelativeResize="0"/>
          <p:nvPr/>
        </p:nvPicPr>
        <p:blipFill rotWithShape="1">
          <a:blip r:embed="rId3">
            <a:alphaModFix/>
          </a:blip>
          <a:srcRect b="23234" l="37906" r="30827" t="15185"/>
          <a:stretch/>
        </p:blipFill>
        <p:spPr>
          <a:xfrm rot="5400000">
            <a:off x="5926988" y="1062492"/>
            <a:ext cx="2043600" cy="3489000"/>
          </a:xfrm>
          <a:prstGeom prst="round2SameRect">
            <a:avLst>
              <a:gd fmla="val 4129" name="adj1"/>
              <a:gd fmla="val 0" name="adj2"/>
            </a:avLst>
          </a:prstGeom>
          <a:noFill/>
          <a:ln>
            <a:noFill/>
          </a:ln>
        </p:spPr>
      </p:pic>
      <p:sp>
        <p:nvSpPr>
          <p:cNvPr id="762" name="Google Shape;762;p42"/>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43"/>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wearables</a:t>
            </a:r>
            <a:endParaRPr sz="1000"/>
          </a:p>
        </p:txBody>
      </p:sp>
      <p:sp>
        <p:nvSpPr>
          <p:cNvPr id="768" name="Google Shape;768;p43"/>
          <p:cNvSpPr txBox="1"/>
          <p:nvPr>
            <p:ph type="title"/>
          </p:nvPr>
        </p:nvSpPr>
        <p:spPr>
          <a:xfrm>
            <a:off x="5532750" y="1195700"/>
            <a:ext cx="2642700" cy="1609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a:solidFill>
                  <a:schemeClr val="dk1"/>
                </a:solidFill>
              </a:rPr>
              <a:t>Lorem ipsum dolor sit consectetur amet adipiscing donec</a:t>
            </a:r>
            <a:endParaRPr>
              <a:solidFill>
                <a:schemeClr val="dk1"/>
              </a:solidFill>
            </a:endParaRPr>
          </a:p>
        </p:txBody>
      </p:sp>
      <p:sp>
        <p:nvSpPr>
          <p:cNvPr id="769" name="Google Shape;769;p43"/>
          <p:cNvSpPr txBox="1"/>
          <p:nvPr>
            <p:ph idx="1" type="body"/>
          </p:nvPr>
        </p:nvSpPr>
        <p:spPr>
          <a:xfrm>
            <a:off x="5532750" y="2907875"/>
            <a:ext cx="2642700" cy="104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00"/>
              <a:t>Lorem ipsum dolor sit amet, consectetur adipiscing elit. Curabitur eleifend a diam quis suscipit. Fusce venenatis nunc ut lectus convallis, sit amet egestas mi rutrum. Maecenas molestie ultricies euismod.</a:t>
            </a:r>
            <a:endParaRPr/>
          </a:p>
        </p:txBody>
      </p:sp>
      <p:grpSp>
        <p:nvGrpSpPr>
          <p:cNvPr id="770" name="Google Shape;770;p43"/>
          <p:cNvGrpSpPr/>
          <p:nvPr/>
        </p:nvGrpSpPr>
        <p:grpSpPr>
          <a:xfrm>
            <a:off x="596402" y="1727943"/>
            <a:ext cx="1387497" cy="2767214"/>
            <a:chOff x="3983627" y="1676395"/>
            <a:chExt cx="1449538" cy="2881914"/>
          </a:xfrm>
        </p:grpSpPr>
        <p:sp>
          <p:nvSpPr>
            <p:cNvPr id="771" name="Google Shape;771;p43"/>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3"/>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3"/>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74" name="Google Shape;774;p43"/>
          <p:cNvPicPr preferRelativeResize="0"/>
          <p:nvPr/>
        </p:nvPicPr>
        <p:blipFill rotWithShape="1">
          <a:blip r:embed="rId3">
            <a:alphaModFix/>
          </a:blip>
          <a:srcRect b="24455" l="37035" r="37029" t="24455"/>
          <a:stretch/>
        </p:blipFill>
        <p:spPr>
          <a:xfrm>
            <a:off x="595000" y="1728137"/>
            <a:ext cx="1389300" cy="2372700"/>
          </a:xfrm>
          <a:prstGeom prst="round2SameRect">
            <a:avLst>
              <a:gd fmla="val 4129" name="adj1"/>
              <a:gd fmla="val 0" name="adj2"/>
            </a:avLst>
          </a:prstGeom>
          <a:noFill/>
          <a:ln>
            <a:noFill/>
          </a:ln>
        </p:spPr>
      </p:pic>
      <p:sp>
        <p:nvSpPr>
          <p:cNvPr id="775" name="Google Shape;775;p43"/>
          <p:cNvSpPr/>
          <p:nvPr/>
        </p:nvSpPr>
        <p:spPr>
          <a:xfrm flipH="1">
            <a:off x="595102" y="1784207"/>
            <a:ext cx="1389300" cy="2316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 name="Google Shape;776;p43"/>
          <p:cNvGrpSpPr/>
          <p:nvPr/>
        </p:nvGrpSpPr>
        <p:grpSpPr>
          <a:xfrm>
            <a:off x="2339662" y="3136884"/>
            <a:ext cx="559040" cy="1339287"/>
            <a:chOff x="7475548" y="3728000"/>
            <a:chExt cx="316503" cy="758244"/>
          </a:xfrm>
        </p:grpSpPr>
        <p:sp>
          <p:nvSpPr>
            <p:cNvPr id="777" name="Google Shape;777;p43"/>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3"/>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3"/>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43"/>
          <p:cNvGrpSpPr/>
          <p:nvPr/>
        </p:nvGrpSpPr>
        <p:grpSpPr>
          <a:xfrm>
            <a:off x="2178640" y="3365517"/>
            <a:ext cx="924900" cy="895292"/>
            <a:chOff x="7384385" y="3857442"/>
            <a:chExt cx="523637" cy="506874"/>
          </a:xfrm>
        </p:grpSpPr>
        <p:sp>
          <p:nvSpPr>
            <p:cNvPr id="781" name="Google Shape;781;p43"/>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 name="Google Shape;782;p43"/>
            <p:cNvGrpSpPr/>
            <p:nvPr/>
          </p:nvGrpSpPr>
          <p:grpSpPr>
            <a:xfrm>
              <a:off x="7384385" y="3857442"/>
              <a:ext cx="523637" cy="498900"/>
              <a:chOff x="7384385" y="3857442"/>
              <a:chExt cx="523637" cy="498900"/>
            </a:xfrm>
          </p:grpSpPr>
          <p:sp>
            <p:nvSpPr>
              <p:cNvPr id="783" name="Google Shape;783;p43"/>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3"/>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785" name="Google Shape;785;p43"/>
          <p:cNvPicPr preferRelativeResize="0"/>
          <p:nvPr/>
        </p:nvPicPr>
        <p:blipFill rotWithShape="1">
          <a:blip r:embed="rId3">
            <a:alphaModFix/>
          </a:blip>
          <a:srcRect b="26640" l="46579" r="31859" t="48531"/>
          <a:stretch/>
        </p:blipFill>
        <p:spPr>
          <a:xfrm>
            <a:off x="2231987" y="3421570"/>
            <a:ext cx="774600" cy="773100"/>
          </a:xfrm>
          <a:prstGeom prst="ellipse">
            <a:avLst/>
          </a:prstGeom>
          <a:noFill/>
          <a:ln cap="flat" cmpd="sng" w="28575">
            <a:solidFill>
              <a:srgbClr val="FFFFFF"/>
            </a:solidFill>
            <a:prstDash val="solid"/>
            <a:round/>
            <a:headEnd len="sm" w="sm" type="none"/>
            <a:tailEnd len="sm" w="sm" type="none"/>
          </a:ln>
        </p:spPr>
      </p:pic>
      <p:grpSp>
        <p:nvGrpSpPr>
          <p:cNvPr id="786" name="Google Shape;786;p43"/>
          <p:cNvGrpSpPr/>
          <p:nvPr/>
        </p:nvGrpSpPr>
        <p:grpSpPr>
          <a:xfrm>
            <a:off x="3213842" y="3136833"/>
            <a:ext cx="843152" cy="1339537"/>
            <a:chOff x="-5144606" y="890490"/>
            <a:chExt cx="2115815" cy="3361448"/>
          </a:xfrm>
        </p:grpSpPr>
        <p:sp>
          <p:nvSpPr>
            <p:cNvPr id="787" name="Google Shape;787;p43"/>
            <p:cNvSpPr/>
            <p:nvPr/>
          </p:nvSpPr>
          <p:spPr>
            <a:xfrm rot="10800000">
              <a:off x="-4844756" y="3132037"/>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3"/>
            <p:cNvSpPr/>
            <p:nvPr/>
          </p:nvSpPr>
          <p:spPr>
            <a:xfrm rot="5400000">
              <a:off x="-4709156" y="3323872"/>
              <a:ext cx="623700" cy="894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3"/>
            <p:cNvSpPr/>
            <p:nvPr/>
          </p:nvSpPr>
          <p:spPr>
            <a:xfrm>
              <a:off x="-4844756" y="890490"/>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3"/>
            <p:cNvSpPr/>
            <p:nvPr/>
          </p:nvSpPr>
          <p:spPr>
            <a:xfrm>
              <a:off x="-5144606" y="1591975"/>
              <a:ext cx="2002800" cy="2215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3"/>
            <p:cNvSpPr/>
            <p:nvPr/>
          </p:nvSpPr>
          <p:spPr>
            <a:xfrm>
              <a:off x="-3257390" y="2509293"/>
              <a:ext cx="228600" cy="2289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3"/>
            <p:cNvSpPr/>
            <p:nvPr/>
          </p:nvSpPr>
          <p:spPr>
            <a:xfrm>
              <a:off x="-5144606" y="1493958"/>
              <a:ext cx="2002800" cy="22782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93" name="Google Shape;793;p43"/>
          <p:cNvPicPr preferRelativeResize="0"/>
          <p:nvPr/>
        </p:nvPicPr>
        <p:blipFill rotWithShape="1">
          <a:blip r:embed="rId3">
            <a:alphaModFix/>
          </a:blip>
          <a:srcRect b="31656" l="47792" r="32558" t="42078"/>
          <a:stretch/>
        </p:blipFill>
        <p:spPr>
          <a:xfrm>
            <a:off x="3246895" y="3410328"/>
            <a:ext cx="732600" cy="849000"/>
          </a:xfrm>
          <a:prstGeom prst="roundRect">
            <a:avLst>
              <a:gd fmla="val 7794" name="adj"/>
            </a:avLst>
          </a:prstGeom>
          <a:noFill/>
          <a:ln cap="flat" cmpd="sng" w="2857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44"/>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tablet</a:t>
            </a:r>
            <a:endParaRPr sz="1000"/>
          </a:p>
        </p:txBody>
      </p:sp>
      <p:sp>
        <p:nvSpPr>
          <p:cNvPr id="799" name="Google Shape;799;p44"/>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Lorem ipsum dolor sit consectetur amet adipiscing donec</a:t>
            </a:r>
            <a:endParaRPr/>
          </a:p>
        </p:txBody>
      </p:sp>
      <p:sp>
        <p:nvSpPr>
          <p:cNvPr id="800" name="Google Shape;800;p44"/>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Lorem ipsum dolor sit amet, consectetur adipiscing elit. Curabitur eleifend a diam quis suscipit. Fusce venenatis nunc ut lectus convallis, sit amet egestas mi rutrum. Maecenas molestie ultricies euismod.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pSp>
        <p:nvGrpSpPr>
          <p:cNvPr id="801" name="Google Shape;801;p44"/>
          <p:cNvGrpSpPr/>
          <p:nvPr/>
        </p:nvGrpSpPr>
        <p:grpSpPr>
          <a:xfrm>
            <a:off x="3409722" y="824063"/>
            <a:ext cx="2351902" cy="3495474"/>
            <a:chOff x="3409722" y="824063"/>
            <a:chExt cx="2351902" cy="3495474"/>
          </a:xfrm>
        </p:grpSpPr>
        <p:sp>
          <p:nvSpPr>
            <p:cNvPr id="802" name="Google Shape;802;p44"/>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4"/>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4"/>
            <p:cNvSpPr/>
            <p:nvPr/>
          </p:nvSpPr>
          <p:spPr>
            <a:xfrm>
              <a:off x="4349865" y="4144403"/>
              <a:ext cx="471000" cy="65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805" name="Google Shape;805;p44"/>
          <p:cNvPicPr preferRelativeResize="0"/>
          <p:nvPr/>
        </p:nvPicPr>
        <p:blipFill rotWithShape="1">
          <a:blip r:embed="rId3">
            <a:alphaModFix/>
          </a:blip>
          <a:srcRect b="21737" l="55042" r="26199" t="50090"/>
          <a:stretch/>
        </p:blipFill>
        <p:spPr>
          <a:xfrm>
            <a:off x="3409739" y="978859"/>
            <a:ext cx="2351700" cy="3061800"/>
          </a:xfrm>
          <a:prstGeom prst="rect">
            <a:avLst/>
          </a:prstGeom>
          <a:noFill/>
          <a:ln>
            <a:noFill/>
          </a:ln>
        </p:spPr>
      </p:pic>
      <p:sp>
        <p:nvSpPr>
          <p:cNvPr id="806" name="Google Shape;806;p44"/>
          <p:cNvSpPr/>
          <p:nvPr/>
        </p:nvSpPr>
        <p:spPr>
          <a:xfrm flipH="1">
            <a:off x="3409382" y="979361"/>
            <a:ext cx="2351700" cy="3061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45"/>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landscape view on tablet</a:t>
            </a:r>
            <a:endParaRPr sz="1000"/>
          </a:p>
        </p:txBody>
      </p:sp>
      <p:sp>
        <p:nvSpPr>
          <p:cNvPr id="812" name="Google Shape;812;p45"/>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Lorem ipsum dolor sit consectetur amet adipiscing donec</a:t>
            </a:r>
            <a:endParaRPr/>
          </a:p>
        </p:txBody>
      </p:sp>
      <p:sp>
        <p:nvSpPr>
          <p:cNvPr id="813" name="Google Shape;813;p45"/>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00"/>
              <a:t>Lorem ipsum dolor sit amet, consectetur adipiscing elit. Curabitur eleifend a diam quis suscipit. Fusce venenatis nunc ut lectus convallis, sit amet egestas mi rutrum. Maecenas molestie ultricies euismod.</a:t>
            </a:r>
            <a:endParaRPr/>
          </a:p>
        </p:txBody>
      </p:sp>
      <p:grpSp>
        <p:nvGrpSpPr>
          <p:cNvPr id="814" name="Google Shape;814;p45"/>
          <p:cNvGrpSpPr/>
          <p:nvPr/>
        </p:nvGrpSpPr>
        <p:grpSpPr>
          <a:xfrm>
            <a:off x="4547087" y="1535165"/>
            <a:ext cx="4273653" cy="2923926"/>
            <a:chOff x="4547087" y="1535165"/>
            <a:chExt cx="4273653" cy="2923926"/>
          </a:xfrm>
        </p:grpSpPr>
        <p:sp>
          <p:nvSpPr>
            <p:cNvPr id="815" name="Google Shape;815;p45"/>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5"/>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5"/>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818" name="Google Shape;818;p45"/>
          <p:cNvPicPr preferRelativeResize="0"/>
          <p:nvPr/>
        </p:nvPicPr>
        <p:blipFill rotWithShape="1">
          <a:blip r:embed="rId3">
            <a:alphaModFix/>
          </a:blip>
          <a:srcRect b="22550" l="42865" r="29044" t="35258"/>
          <a:stretch/>
        </p:blipFill>
        <p:spPr>
          <a:xfrm rot="5400000">
            <a:off x="5295271" y="1097449"/>
            <a:ext cx="2895600" cy="3770100"/>
          </a:xfrm>
          <a:prstGeom prst="rect">
            <a:avLst/>
          </a:prstGeom>
          <a:noFill/>
          <a:ln>
            <a:noFill/>
          </a:ln>
        </p:spPr>
      </p:pic>
      <p:sp>
        <p:nvSpPr>
          <p:cNvPr id="819" name="Google Shape;819;p45"/>
          <p:cNvSpPr/>
          <p:nvPr/>
        </p:nvSpPr>
        <p:spPr>
          <a:xfrm flipH="1" rot="5400000">
            <a:off x="5295241" y="1097457"/>
            <a:ext cx="28956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a:t>
            </a:r>
            <a:r>
              <a:rPr lang="en-GB"/>
              <a:t>bjective</a:t>
            </a:r>
            <a:endParaRPr/>
          </a:p>
        </p:txBody>
      </p:sp>
      <p:sp>
        <p:nvSpPr>
          <p:cNvPr id="242" name="Google Shape;242;p19"/>
          <p:cNvSpPr txBox="1"/>
          <p:nvPr>
            <p:ph idx="1" type="body"/>
          </p:nvPr>
        </p:nvSpPr>
        <p:spPr>
          <a:xfrm>
            <a:off x="2747275" y="1134777"/>
            <a:ext cx="4318500" cy="9741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latin typeface="Arial"/>
                <a:ea typeface="Arial"/>
                <a:cs typeface="Arial"/>
                <a:sym typeface="Arial"/>
              </a:rPr>
              <a:t>This study will explore a lightweight approach to identify and classify malicious URL using deep learning via Keras.</a:t>
            </a:r>
            <a:endParaRPr/>
          </a:p>
        </p:txBody>
      </p:sp>
      <p:sp>
        <p:nvSpPr>
          <p:cNvPr id="243" name="Google Shape;243;p19"/>
          <p:cNvSpPr txBox="1"/>
          <p:nvPr>
            <p:ph type="title"/>
          </p:nvPr>
        </p:nvSpPr>
        <p:spPr>
          <a:xfrm>
            <a:off x="5013507" y="2661294"/>
            <a:ext cx="3252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a:t>
            </a:r>
            <a:endParaRPr/>
          </a:p>
        </p:txBody>
      </p:sp>
      <p:sp>
        <p:nvSpPr>
          <p:cNvPr id="244" name="Google Shape;244;p19"/>
          <p:cNvSpPr txBox="1"/>
          <p:nvPr>
            <p:ph idx="1" type="body"/>
          </p:nvPr>
        </p:nvSpPr>
        <p:spPr>
          <a:xfrm>
            <a:off x="5466375" y="3198450"/>
            <a:ext cx="3677700" cy="161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rPr>
              <a:t>University of New Brunswick</a:t>
            </a:r>
            <a:br>
              <a:rPr lang="en-GB">
                <a:solidFill>
                  <a:srgbClr val="FFFFFF"/>
                </a:solidFill>
              </a:rPr>
            </a:br>
            <a:r>
              <a:rPr lang="en-GB" sz="1200">
                <a:solidFill>
                  <a:srgbClr val="FFFFFF"/>
                </a:solidFill>
              </a:rPr>
              <a:t>Canadian Institute for Cybersecurity</a:t>
            </a:r>
            <a:br>
              <a:rPr lang="en-GB">
                <a:solidFill>
                  <a:srgbClr val="FFFFFF"/>
                </a:solidFill>
              </a:rPr>
            </a:br>
            <a:br>
              <a:rPr lang="en-GB">
                <a:solidFill>
                  <a:srgbClr val="FFFFFF"/>
                </a:solidFill>
              </a:rPr>
            </a:br>
            <a:r>
              <a:rPr lang="en-GB" sz="1200">
                <a:solidFill>
                  <a:srgbClr val="FFFFFF"/>
                </a:solidFill>
              </a:rPr>
              <a:t>URL dataset (ISCX-URL2016)</a:t>
            </a:r>
            <a:br>
              <a:rPr lang="en-GB">
                <a:solidFill>
                  <a:srgbClr val="FFFFFF"/>
                </a:solidFill>
              </a:rPr>
            </a:br>
            <a:r>
              <a:rPr lang="en-GB" sz="800">
                <a:solidFill>
                  <a:srgbClr val="FFFFFF"/>
                </a:solidFill>
              </a:rPr>
              <a:t>https://www.unb.ca/cic/datasets/url-2016.html</a:t>
            </a:r>
            <a:endParaRPr sz="800">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4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wearables</a:t>
            </a:r>
            <a:endParaRPr sz="1000"/>
          </a:p>
        </p:txBody>
      </p:sp>
      <p:sp>
        <p:nvSpPr>
          <p:cNvPr id="825" name="Google Shape;825;p4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Lorem ipsum dolor sit consectetur amet adipiscing donec</a:t>
            </a:r>
            <a:endParaRPr/>
          </a:p>
        </p:txBody>
      </p:sp>
      <p:sp>
        <p:nvSpPr>
          <p:cNvPr id="826" name="Google Shape;826;p4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Lorem ipsum dolor sit amet, consectetur adipiscing elit. Curabitur eleifend a diam quis suscipit. Fusce venenatis nunc ut lectus convallis, sit amet egestas mi rutrum. Maecenas molestie ultricies euismod.</a:t>
            </a:r>
            <a:endParaRPr/>
          </a:p>
        </p:txBody>
      </p:sp>
      <p:grpSp>
        <p:nvGrpSpPr>
          <p:cNvPr id="827" name="Google Shape;827;p46"/>
          <p:cNvGrpSpPr/>
          <p:nvPr/>
        </p:nvGrpSpPr>
        <p:grpSpPr>
          <a:xfrm>
            <a:off x="3895497" y="891542"/>
            <a:ext cx="1403091" cy="3361448"/>
            <a:chOff x="7475548" y="3728000"/>
            <a:chExt cx="316503" cy="758244"/>
          </a:xfrm>
        </p:grpSpPr>
        <p:sp>
          <p:nvSpPr>
            <p:cNvPr id="828" name="Google Shape;828;p46"/>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6"/>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6"/>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46"/>
          <p:cNvGrpSpPr/>
          <p:nvPr/>
        </p:nvGrpSpPr>
        <p:grpSpPr>
          <a:xfrm>
            <a:off x="3491361" y="1465383"/>
            <a:ext cx="2321335" cy="2247075"/>
            <a:chOff x="7384385" y="3857442"/>
            <a:chExt cx="523637" cy="506874"/>
          </a:xfrm>
        </p:grpSpPr>
        <p:sp>
          <p:nvSpPr>
            <p:cNvPr id="832" name="Google Shape;832;p46"/>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 name="Google Shape;833;p46"/>
            <p:cNvGrpSpPr/>
            <p:nvPr/>
          </p:nvGrpSpPr>
          <p:grpSpPr>
            <a:xfrm>
              <a:off x="7384385" y="3857442"/>
              <a:ext cx="523637" cy="498900"/>
              <a:chOff x="7384385" y="3857442"/>
              <a:chExt cx="523637" cy="498900"/>
            </a:xfrm>
          </p:grpSpPr>
          <p:sp>
            <p:nvSpPr>
              <p:cNvPr id="834" name="Google Shape;834;p46"/>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6"/>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836" name="Google Shape;836;p46"/>
          <p:cNvPicPr preferRelativeResize="0"/>
          <p:nvPr/>
        </p:nvPicPr>
        <p:blipFill rotWithShape="1">
          <a:blip r:embed="rId3">
            <a:alphaModFix/>
          </a:blip>
          <a:srcRect b="26640" l="46579" r="31859" t="48531"/>
          <a:stretch/>
        </p:blipFill>
        <p:spPr>
          <a:xfrm>
            <a:off x="3625513" y="1605774"/>
            <a:ext cx="1944300" cy="1940700"/>
          </a:xfrm>
          <a:prstGeom prst="ellipse">
            <a:avLst/>
          </a:prstGeom>
          <a:noFill/>
          <a:ln cap="flat" cmpd="sng" w="28575">
            <a:solidFill>
              <a:srgbClr val="FFFFFF"/>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4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wearables</a:t>
            </a:r>
            <a:endParaRPr sz="1000"/>
          </a:p>
        </p:txBody>
      </p:sp>
      <p:sp>
        <p:nvSpPr>
          <p:cNvPr id="842" name="Google Shape;842;p47"/>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Lorem ipsum dolor sit consectetur amet adipiscing donec</a:t>
            </a:r>
            <a:endParaRPr/>
          </a:p>
        </p:txBody>
      </p:sp>
      <p:sp>
        <p:nvSpPr>
          <p:cNvPr id="843" name="Google Shape;843;p47"/>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Lorem ipsum dolor sit amet, consectetur adipiscing elit. Curabitur eleifend a diam quis suscipit. Fusce venenatis nunc ut lectus convallis, sit amet egestas mi rutrum. Maecenas molestie ultricies euismod.</a:t>
            </a:r>
            <a:endParaRPr/>
          </a:p>
        </p:txBody>
      </p:sp>
      <p:grpSp>
        <p:nvGrpSpPr>
          <p:cNvPr id="844" name="Google Shape;844;p47"/>
          <p:cNvGrpSpPr/>
          <p:nvPr/>
        </p:nvGrpSpPr>
        <p:grpSpPr>
          <a:xfrm>
            <a:off x="3593432" y="890490"/>
            <a:ext cx="2115815" cy="3361448"/>
            <a:chOff x="-5144606" y="890490"/>
            <a:chExt cx="2115815" cy="3361448"/>
          </a:xfrm>
        </p:grpSpPr>
        <p:sp>
          <p:nvSpPr>
            <p:cNvPr id="845" name="Google Shape;845;p47"/>
            <p:cNvSpPr/>
            <p:nvPr/>
          </p:nvSpPr>
          <p:spPr>
            <a:xfrm rot="10800000">
              <a:off x="-4844756" y="3132037"/>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7"/>
            <p:cNvSpPr/>
            <p:nvPr/>
          </p:nvSpPr>
          <p:spPr>
            <a:xfrm rot="5400000">
              <a:off x="-4709156" y="3323872"/>
              <a:ext cx="623700" cy="894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7"/>
            <p:cNvSpPr/>
            <p:nvPr/>
          </p:nvSpPr>
          <p:spPr>
            <a:xfrm>
              <a:off x="-4844756" y="890490"/>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7"/>
            <p:cNvSpPr/>
            <p:nvPr/>
          </p:nvSpPr>
          <p:spPr>
            <a:xfrm>
              <a:off x="-5144606" y="1591975"/>
              <a:ext cx="2002800" cy="2215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7"/>
            <p:cNvSpPr/>
            <p:nvPr/>
          </p:nvSpPr>
          <p:spPr>
            <a:xfrm>
              <a:off x="-3257390" y="2509293"/>
              <a:ext cx="228600" cy="2289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7"/>
            <p:cNvSpPr/>
            <p:nvPr/>
          </p:nvSpPr>
          <p:spPr>
            <a:xfrm>
              <a:off x="-5144606" y="1493958"/>
              <a:ext cx="2002800" cy="22782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851" name="Google Shape;851;p47"/>
          <p:cNvPicPr preferRelativeResize="0"/>
          <p:nvPr/>
        </p:nvPicPr>
        <p:blipFill rotWithShape="1">
          <a:blip r:embed="rId3">
            <a:alphaModFix/>
          </a:blip>
          <a:srcRect b="31656" l="47792" r="32558" t="42078"/>
          <a:stretch/>
        </p:blipFill>
        <p:spPr>
          <a:xfrm>
            <a:off x="3675963" y="1576938"/>
            <a:ext cx="1838700" cy="2130600"/>
          </a:xfrm>
          <a:prstGeom prst="roundRect">
            <a:avLst>
              <a:gd fmla="val 7794" name="adj"/>
            </a:avLst>
          </a:prstGeom>
          <a:noFill/>
          <a:ln cap="flat" cmpd="sng" w="28575">
            <a:solidFill>
              <a:srgbClr val="FFFFFF"/>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timeline</a:t>
            </a:r>
            <a:endParaRPr/>
          </a:p>
        </p:txBody>
      </p:sp>
      <p:sp>
        <p:nvSpPr>
          <p:cNvPr id="857" name="Google Shape;857;p48"/>
          <p:cNvSpPr txBox="1"/>
          <p:nvPr/>
        </p:nvSpPr>
        <p:spPr>
          <a:xfrm>
            <a:off x="1354533"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JAN</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858" name="Google Shape;858;p48"/>
          <p:cNvSpPr txBox="1"/>
          <p:nvPr/>
        </p:nvSpPr>
        <p:spPr>
          <a:xfrm>
            <a:off x="1158086" y="2894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Lorem Ipsum</a:t>
            </a:r>
            <a:endParaRPr sz="1000">
              <a:solidFill>
                <a:srgbClr val="FFFFFF"/>
              </a:solidFill>
              <a:latin typeface="Roboto"/>
              <a:ea typeface="Roboto"/>
              <a:cs typeface="Roboto"/>
              <a:sym typeface="Roboto"/>
            </a:endParaRPr>
          </a:p>
        </p:txBody>
      </p:sp>
      <p:sp>
        <p:nvSpPr>
          <p:cNvPr id="859" name="Google Shape;859;p48"/>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Lorem ipsum dolor sit amet, consectetur adipiscing.</a:t>
            </a:r>
            <a:endParaRPr sz="800">
              <a:solidFill>
                <a:srgbClr val="FFFFFF"/>
              </a:solidFill>
              <a:latin typeface="Roboto"/>
              <a:ea typeface="Roboto"/>
              <a:cs typeface="Roboto"/>
              <a:sym typeface="Roboto"/>
            </a:endParaRPr>
          </a:p>
        </p:txBody>
      </p:sp>
      <p:sp>
        <p:nvSpPr>
          <p:cNvPr id="860" name="Google Shape;860;p48"/>
          <p:cNvSpPr txBox="1"/>
          <p:nvPr/>
        </p:nvSpPr>
        <p:spPr>
          <a:xfrm>
            <a:off x="245622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FEB</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861" name="Google Shape;861;p48"/>
          <p:cNvSpPr txBox="1"/>
          <p:nvPr/>
        </p:nvSpPr>
        <p:spPr>
          <a:xfrm>
            <a:off x="2302396"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Sit Amet</a:t>
            </a:r>
            <a:endParaRPr sz="1000">
              <a:solidFill>
                <a:srgbClr val="FFFFFF"/>
              </a:solidFill>
              <a:latin typeface="Roboto"/>
              <a:ea typeface="Roboto"/>
              <a:cs typeface="Roboto"/>
              <a:sym typeface="Roboto"/>
            </a:endParaRPr>
          </a:p>
        </p:txBody>
      </p:sp>
      <p:sp>
        <p:nvSpPr>
          <p:cNvPr id="862" name="Google Shape;862;p48"/>
          <p:cNvSpPr txBox="1"/>
          <p:nvPr/>
        </p:nvSpPr>
        <p:spPr>
          <a:xfrm>
            <a:off x="2302396"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Lorem ipsum dolor sit amet, consectetur adipiscing.</a:t>
            </a:r>
            <a:endParaRPr sz="800">
              <a:solidFill>
                <a:srgbClr val="FFFFFF"/>
              </a:solidFill>
              <a:latin typeface="Roboto"/>
              <a:ea typeface="Roboto"/>
              <a:cs typeface="Roboto"/>
              <a:sym typeface="Roboto"/>
            </a:endParaRPr>
          </a:p>
        </p:txBody>
      </p:sp>
      <p:sp>
        <p:nvSpPr>
          <p:cNvPr id="863" name="Google Shape;863;p48"/>
          <p:cNvSpPr txBox="1"/>
          <p:nvPr/>
        </p:nvSpPr>
        <p:spPr>
          <a:xfrm>
            <a:off x="3550435"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MAR</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864" name="Google Shape;864;p48"/>
          <p:cNvSpPr txBox="1"/>
          <p:nvPr/>
        </p:nvSpPr>
        <p:spPr>
          <a:xfrm>
            <a:off x="343890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Donec Ultrices</a:t>
            </a:r>
            <a:endParaRPr sz="1000">
              <a:solidFill>
                <a:srgbClr val="FFFFFF"/>
              </a:solidFill>
              <a:latin typeface="Roboto"/>
              <a:ea typeface="Roboto"/>
              <a:cs typeface="Roboto"/>
              <a:sym typeface="Roboto"/>
            </a:endParaRPr>
          </a:p>
        </p:txBody>
      </p:sp>
      <p:sp>
        <p:nvSpPr>
          <p:cNvPr id="865" name="Google Shape;865;p48"/>
          <p:cNvSpPr txBox="1"/>
          <p:nvPr/>
        </p:nvSpPr>
        <p:spPr>
          <a:xfrm>
            <a:off x="3438904" y="330702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Lorem ipsum dolor sit amet, consectetur adipiscing.</a:t>
            </a:r>
            <a:endParaRPr sz="800">
              <a:solidFill>
                <a:srgbClr val="FFFFFF"/>
              </a:solidFill>
              <a:latin typeface="Roboto"/>
              <a:ea typeface="Roboto"/>
              <a:cs typeface="Roboto"/>
              <a:sym typeface="Roboto"/>
            </a:endParaRPr>
          </a:p>
        </p:txBody>
      </p:sp>
      <p:sp>
        <p:nvSpPr>
          <p:cNvPr id="866" name="Google Shape;866;p48"/>
          <p:cNvSpPr txBox="1"/>
          <p:nvPr/>
        </p:nvSpPr>
        <p:spPr>
          <a:xfrm>
            <a:off x="464199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APR</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867" name="Google Shape;867;p48"/>
          <p:cNvSpPr txBox="1"/>
          <p:nvPr/>
        </p:nvSpPr>
        <p:spPr>
          <a:xfrm>
            <a:off x="4572659"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Litora</a:t>
            </a:r>
            <a:endParaRPr sz="1000">
              <a:solidFill>
                <a:schemeClr val="lt1"/>
              </a:solidFill>
              <a:latin typeface="Roboto"/>
              <a:ea typeface="Roboto"/>
              <a:cs typeface="Roboto"/>
              <a:sym typeface="Roboto"/>
            </a:endParaRPr>
          </a:p>
        </p:txBody>
      </p:sp>
      <p:sp>
        <p:nvSpPr>
          <p:cNvPr id="868" name="Google Shape;868;p48"/>
          <p:cNvSpPr txBox="1"/>
          <p:nvPr/>
        </p:nvSpPr>
        <p:spPr>
          <a:xfrm>
            <a:off x="4572659"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Lorem ipsum dolor sit amet, consectetur adipiscing.</a:t>
            </a:r>
            <a:endParaRPr sz="800">
              <a:solidFill>
                <a:schemeClr val="lt1"/>
              </a:solidFill>
              <a:latin typeface="Roboto"/>
              <a:ea typeface="Roboto"/>
              <a:cs typeface="Roboto"/>
              <a:sym typeface="Roboto"/>
            </a:endParaRPr>
          </a:p>
        </p:txBody>
      </p:sp>
      <p:sp>
        <p:nvSpPr>
          <p:cNvPr id="869" name="Google Shape;869;p48"/>
          <p:cNvSpPr txBox="1"/>
          <p:nvPr/>
        </p:nvSpPr>
        <p:spPr>
          <a:xfrm>
            <a:off x="573029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MAY</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870" name="Google Shape;870;p48"/>
          <p:cNvSpPr txBox="1"/>
          <p:nvPr/>
        </p:nvSpPr>
        <p:spPr>
          <a:xfrm>
            <a:off x="5703047"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Quis Diam</a:t>
            </a:r>
            <a:endParaRPr sz="1000">
              <a:solidFill>
                <a:schemeClr val="lt1"/>
              </a:solidFill>
              <a:latin typeface="Roboto"/>
              <a:ea typeface="Roboto"/>
              <a:cs typeface="Roboto"/>
              <a:sym typeface="Roboto"/>
            </a:endParaRPr>
          </a:p>
        </p:txBody>
      </p:sp>
      <p:sp>
        <p:nvSpPr>
          <p:cNvPr id="871" name="Google Shape;871;p48"/>
          <p:cNvSpPr txBox="1"/>
          <p:nvPr/>
        </p:nvSpPr>
        <p:spPr>
          <a:xfrm>
            <a:off x="5703047"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Lorem ipsum dolor sit amet, consectetur adipiscing.</a:t>
            </a:r>
            <a:endParaRPr sz="800">
              <a:solidFill>
                <a:schemeClr val="lt1"/>
              </a:solidFill>
              <a:latin typeface="Roboto"/>
              <a:ea typeface="Roboto"/>
              <a:cs typeface="Roboto"/>
              <a:sym typeface="Roboto"/>
            </a:endParaRPr>
          </a:p>
        </p:txBody>
      </p:sp>
      <p:sp>
        <p:nvSpPr>
          <p:cNvPr id="872" name="Google Shape;872;p48"/>
          <p:cNvSpPr txBox="1"/>
          <p:nvPr/>
        </p:nvSpPr>
        <p:spPr>
          <a:xfrm>
            <a:off x="682221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JUN</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873" name="Google Shape;873;p48"/>
          <p:cNvSpPr txBox="1"/>
          <p:nvPr/>
        </p:nvSpPr>
        <p:spPr>
          <a:xfrm>
            <a:off x="683718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Dolor Lorem</a:t>
            </a:r>
            <a:endParaRPr sz="1000">
              <a:solidFill>
                <a:schemeClr val="lt1"/>
              </a:solidFill>
              <a:latin typeface="Roboto"/>
              <a:ea typeface="Roboto"/>
              <a:cs typeface="Roboto"/>
              <a:sym typeface="Roboto"/>
            </a:endParaRPr>
          </a:p>
        </p:txBody>
      </p:sp>
      <p:sp>
        <p:nvSpPr>
          <p:cNvPr id="874" name="Google Shape;874;p48"/>
          <p:cNvSpPr txBox="1"/>
          <p:nvPr/>
        </p:nvSpPr>
        <p:spPr>
          <a:xfrm>
            <a:off x="6837184"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Lorem ipsum dolor sit amet, consectetur adipiscing.</a:t>
            </a:r>
            <a:endParaRPr sz="800">
              <a:solidFill>
                <a:schemeClr val="lt1"/>
              </a:solidFill>
              <a:latin typeface="Roboto"/>
              <a:ea typeface="Roboto"/>
              <a:cs typeface="Roboto"/>
              <a:sym typeface="Roboto"/>
            </a:endParaRPr>
          </a:p>
        </p:txBody>
      </p:sp>
      <p:cxnSp>
        <p:nvCxnSpPr>
          <p:cNvPr id="875" name="Google Shape;875;p48"/>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876" name="Google Shape;876;p48"/>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877" name="Google Shape;877;p48"/>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878" name="Google Shape;878;p48"/>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879" name="Google Shape;879;p48"/>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880" name="Google Shape;880;p48"/>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881" name="Google Shape;881;p48"/>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882" name="Google Shape;882;p48"/>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883" name="Google Shape;883;p48"/>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884" name="Google Shape;884;p48"/>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885" name="Google Shape;885;p48"/>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886" name="Google Shape;886;p48"/>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887" name="Google Shape;887;p48"/>
          <p:cNvCxnSpPr/>
          <p:nvPr/>
        </p:nvCxnSpPr>
        <p:spPr>
          <a:xfrm>
            <a:off x="612935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888" name="Google Shape;888;p48"/>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889" name="Google Shape;889;p48"/>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890" name="Google Shape;890;p48"/>
          <p:cNvCxnSpPr/>
          <p:nvPr/>
        </p:nvCxnSpPr>
        <p:spPr>
          <a:xfrm>
            <a:off x="7221273"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891" name="Google Shape;891;p48"/>
          <p:cNvSpPr/>
          <p:nvPr/>
        </p:nvSpPr>
        <p:spPr>
          <a:xfrm flipH="1">
            <a:off x="6687693"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892" name="Google Shape;892;p48"/>
          <p:cNvSpPr/>
          <p:nvPr/>
        </p:nvSpPr>
        <p:spPr>
          <a:xfrm>
            <a:off x="668732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p:nvPr/>
        </p:nvSpPr>
        <p:spPr>
          <a:xfrm>
            <a:off x="2278375" y="2933700"/>
            <a:ext cx="820200" cy="76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 name="Google Shape;250;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a:t>
            </a:r>
            <a:endParaRPr/>
          </a:p>
        </p:txBody>
      </p:sp>
      <p:sp>
        <p:nvSpPr>
          <p:cNvPr id="251" name="Google Shape;251;p20"/>
          <p:cNvSpPr txBox="1"/>
          <p:nvPr>
            <p:ph idx="1" type="body"/>
          </p:nvPr>
        </p:nvSpPr>
        <p:spPr>
          <a:xfrm>
            <a:off x="1303221" y="1134075"/>
            <a:ext cx="5877300" cy="82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252" name="Google Shape;252;p20"/>
          <p:cNvPicPr preferRelativeResize="0"/>
          <p:nvPr/>
        </p:nvPicPr>
        <p:blipFill>
          <a:blip r:embed="rId3">
            <a:alphaModFix/>
          </a:blip>
          <a:stretch>
            <a:fillRect/>
          </a:stretch>
        </p:blipFill>
        <p:spPr>
          <a:xfrm>
            <a:off x="2016425" y="1104225"/>
            <a:ext cx="1179775" cy="1154125"/>
          </a:xfrm>
          <a:prstGeom prst="rect">
            <a:avLst/>
          </a:prstGeom>
          <a:noFill/>
          <a:ln>
            <a:noFill/>
          </a:ln>
        </p:spPr>
      </p:pic>
      <p:pic>
        <p:nvPicPr>
          <p:cNvPr id="253" name="Google Shape;253;p20"/>
          <p:cNvPicPr preferRelativeResize="0"/>
          <p:nvPr/>
        </p:nvPicPr>
        <p:blipFill>
          <a:blip r:embed="rId4">
            <a:alphaModFix/>
          </a:blip>
          <a:stretch>
            <a:fillRect/>
          </a:stretch>
        </p:blipFill>
        <p:spPr>
          <a:xfrm>
            <a:off x="2018276" y="2278400"/>
            <a:ext cx="1179775" cy="483715"/>
          </a:xfrm>
          <a:prstGeom prst="rect">
            <a:avLst/>
          </a:prstGeom>
          <a:noFill/>
          <a:ln>
            <a:noFill/>
          </a:ln>
        </p:spPr>
      </p:pic>
      <p:pic>
        <p:nvPicPr>
          <p:cNvPr id="254" name="Google Shape;254;p20"/>
          <p:cNvPicPr preferRelativeResize="0"/>
          <p:nvPr/>
        </p:nvPicPr>
        <p:blipFill>
          <a:blip r:embed="rId5">
            <a:alphaModFix/>
          </a:blip>
          <a:stretch>
            <a:fillRect/>
          </a:stretch>
        </p:blipFill>
        <p:spPr>
          <a:xfrm>
            <a:off x="584500" y="2904175"/>
            <a:ext cx="820200" cy="820200"/>
          </a:xfrm>
          <a:prstGeom prst="rect">
            <a:avLst/>
          </a:prstGeom>
          <a:noFill/>
          <a:ln>
            <a:noFill/>
          </a:ln>
        </p:spPr>
      </p:pic>
      <p:pic>
        <p:nvPicPr>
          <p:cNvPr id="255" name="Google Shape;255;p20"/>
          <p:cNvPicPr preferRelativeResize="0"/>
          <p:nvPr/>
        </p:nvPicPr>
        <p:blipFill>
          <a:blip r:embed="rId5">
            <a:alphaModFix/>
          </a:blip>
          <a:stretch>
            <a:fillRect/>
          </a:stretch>
        </p:blipFill>
        <p:spPr>
          <a:xfrm>
            <a:off x="3920275" y="2904175"/>
            <a:ext cx="820200" cy="820200"/>
          </a:xfrm>
          <a:prstGeom prst="rect">
            <a:avLst/>
          </a:prstGeom>
          <a:noFill/>
          <a:ln>
            <a:noFill/>
          </a:ln>
        </p:spPr>
      </p:pic>
      <p:sp>
        <p:nvSpPr>
          <p:cNvPr id="256" name="Google Shape;256;p20"/>
          <p:cNvSpPr txBox="1"/>
          <p:nvPr/>
        </p:nvSpPr>
        <p:spPr>
          <a:xfrm>
            <a:off x="0" y="4902875"/>
            <a:ext cx="827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latin typeface="Lato"/>
                <a:ea typeface="Lato"/>
                <a:cs typeface="Lato"/>
                <a:sym typeface="Lato"/>
              </a:rPr>
              <a:t>&lt;div&gt;Icons made from &lt;a href="https://www.onlinewebfonts.com/icon"&gt;svg icons&lt;/a&gt;is licensed by CC BY 4.0&lt;/div&gt;</a:t>
            </a:r>
            <a:endParaRPr sz="700">
              <a:solidFill>
                <a:schemeClr val="lt1"/>
              </a:solidFill>
              <a:latin typeface="Lato"/>
              <a:ea typeface="Lato"/>
              <a:cs typeface="Lato"/>
              <a:sym typeface="Lato"/>
            </a:endParaRPr>
          </a:p>
        </p:txBody>
      </p:sp>
      <p:pic>
        <p:nvPicPr>
          <p:cNvPr id="257" name="Google Shape;257;p20"/>
          <p:cNvPicPr preferRelativeResize="0"/>
          <p:nvPr/>
        </p:nvPicPr>
        <p:blipFill>
          <a:blip r:embed="rId6">
            <a:alphaModFix/>
          </a:blip>
          <a:stretch>
            <a:fillRect/>
          </a:stretch>
        </p:blipFill>
        <p:spPr>
          <a:xfrm>
            <a:off x="2292263" y="2933850"/>
            <a:ext cx="765150" cy="765150"/>
          </a:xfrm>
          <a:prstGeom prst="rect">
            <a:avLst/>
          </a:prstGeom>
          <a:noFill/>
          <a:ln>
            <a:noFill/>
          </a:ln>
        </p:spPr>
      </p:pic>
      <p:sp>
        <p:nvSpPr>
          <p:cNvPr id="258" name="Google Shape;258;p20"/>
          <p:cNvSpPr/>
          <p:nvPr/>
        </p:nvSpPr>
        <p:spPr>
          <a:xfrm>
            <a:off x="1585301" y="3175251"/>
            <a:ext cx="596100" cy="2925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9" name="Google Shape;259;p20"/>
          <p:cNvSpPr/>
          <p:nvPr/>
        </p:nvSpPr>
        <p:spPr>
          <a:xfrm>
            <a:off x="3185501" y="3175251"/>
            <a:ext cx="596100" cy="2925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0" name="Google Shape;260;p20"/>
          <p:cNvSpPr txBox="1"/>
          <p:nvPr/>
        </p:nvSpPr>
        <p:spPr>
          <a:xfrm>
            <a:off x="103550" y="3822675"/>
            <a:ext cx="1838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CACACA"/>
                </a:solidFill>
                <a:latin typeface="Montserrat"/>
                <a:ea typeface="Montserrat"/>
                <a:cs typeface="Montserrat"/>
                <a:sym typeface="Montserrat"/>
              </a:rPr>
              <a:t>SCS 3253 Machine Learning</a:t>
            </a:r>
            <a:endParaRPr sz="1300">
              <a:solidFill>
                <a:srgbClr val="CACACA"/>
              </a:solidFill>
              <a:latin typeface="Average"/>
              <a:ea typeface="Average"/>
              <a:cs typeface="Average"/>
              <a:sym typeface="Average"/>
            </a:endParaRPr>
          </a:p>
        </p:txBody>
      </p:sp>
      <p:sp>
        <p:nvSpPr>
          <p:cNvPr id="261" name="Google Shape;261;p20"/>
          <p:cNvSpPr txBox="1"/>
          <p:nvPr/>
        </p:nvSpPr>
        <p:spPr>
          <a:xfrm>
            <a:off x="3639775" y="3822675"/>
            <a:ext cx="1838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CACACA"/>
                </a:solidFill>
                <a:latin typeface="Montserrat"/>
                <a:ea typeface="Montserrat"/>
                <a:cs typeface="Montserrat"/>
                <a:sym typeface="Montserrat"/>
              </a:rPr>
              <a:t>SCS 3546 Deep Learning</a:t>
            </a:r>
            <a:endParaRPr sz="1300">
              <a:solidFill>
                <a:srgbClr val="CACACA"/>
              </a:solidFill>
              <a:latin typeface="Average"/>
              <a:ea typeface="Average"/>
              <a:cs typeface="Average"/>
              <a:sym typeface="Average"/>
            </a:endParaRPr>
          </a:p>
        </p:txBody>
      </p:sp>
      <p:sp>
        <p:nvSpPr>
          <p:cNvPr id="262" name="Google Shape;262;p20"/>
          <p:cNvSpPr txBox="1"/>
          <p:nvPr/>
        </p:nvSpPr>
        <p:spPr>
          <a:xfrm>
            <a:off x="2221674" y="3664425"/>
            <a:ext cx="1838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CACACA"/>
                </a:solidFill>
                <a:latin typeface="Montserrat"/>
                <a:ea typeface="Montserrat"/>
                <a:cs typeface="Montserrat"/>
                <a:sym typeface="Montserrat"/>
              </a:rPr>
              <a:t>X_train, y_train</a:t>
            </a:r>
            <a:endParaRPr sz="900">
              <a:solidFill>
                <a:srgbClr val="CACACA"/>
              </a:solidFill>
              <a:latin typeface="Montserrat"/>
              <a:ea typeface="Montserrat"/>
              <a:cs typeface="Montserrat"/>
              <a:sym typeface="Montserrat"/>
            </a:endParaRPr>
          </a:p>
        </p:txBody>
      </p:sp>
      <p:sp>
        <p:nvSpPr>
          <p:cNvPr id="263" name="Google Shape;263;p20"/>
          <p:cNvSpPr txBox="1"/>
          <p:nvPr/>
        </p:nvSpPr>
        <p:spPr>
          <a:xfrm>
            <a:off x="2203849" y="3808875"/>
            <a:ext cx="941400" cy="32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CACACA"/>
                </a:solidFill>
                <a:latin typeface="Montserrat"/>
                <a:ea typeface="Montserrat"/>
                <a:cs typeface="Montserrat"/>
                <a:sym typeface="Montserrat"/>
              </a:rPr>
              <a:t>X_test, y_test</a:t>
            </a:r>
            <a:endParaRPr sz="900">
              <a:solidFill>
                <a:srgbClr val="CACACA"/>
              </a:solidFill>
              <a:latin typeface="Montserrat"/>
              <a:ea typeface="Montserrat"/>
              <a:cs typeface="Montserrat"/>
              <a:sym typeface="Montserrat"/>
            </a:endParaRPr>
          </a:p>
        </p:txBody>
      </p:sp>
      <p:sp>
        <p:nvSpPr>
          <p:cNvPr id="264" name="Google Shape;264;p20"/>
          <p:cNvSpPr txBox="1"/>
          <p:nvPr>
            <p:ph idx="1" type="body"/>
          </p:nvPr>
        </p:nvSpPr>
        <p:spPr>
          <a:xfrm>
            <a:off x="5963850" y="849650"/>
            <a:ext cx="2041800" cy="458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Type of Malicious URL:</a:t>
            </a:r>
            <a:endParaRPr/>
          </a:p>
        </p:txBody>
      </p:sp>
      <p:sp>
        <p:nvSpPr>
          <p:cNvPr id="265" name="Google Shape;265;p20"/>
          <p:cNvSpPr txBox="1"/>
          <p:nvPr>
            <p:ph idx="1" type="body"/>
          </p:nvPr>
        </p:nvSpPr>
        <p:spPr>
          <a:xfrm>
            <a:off x="5963850" y="1238125"/>
            <a:ext cx="2003400" cy="13335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Defacement</a:t>
            </a:r>
            <a:endParaRPr/>
          </a:p>
          <a:p>
            <a:pPr indent="-311150" lvl="0" marL="457200" rtl="0" algn="l">
              <a:spcBef>
                <a:spcPts val="0"/>
              </a:spcBef>
              <a:spcAft>
                <a:spcPts val="0"/>
              </a:spcAft>
              <a:buSzPts val="1300"/>
              <a:buAutoNum type="arabicPeriod"/>
            </a:pPr>
            <a:r>
              <a:rPr lang="en-GB"/>
              <a:t>Benig</a:t>
            </a:r>
            <a:r>
              <a:rPr lang="en-GB"/>
              <a:t>n</a:t>
            </a:r>
            <a:endParaRPr/>
          </a:p>
          <a:p>
            <a:pPr indent="-311150" lvl="0" marL="457200" rtl="0" algn="l">
              <a:spcBef>
                <a:spcPts val="0"/>
              </a:spcBef>
              <a:spcAft>
                <a:spcPts val="0"/>
              </a:spcAft>
              <a:buSzPts val="1300"/>
              <a:buAutoNum type="arabicPeriod"/>
            </a:pPr>
            <a:r>
              <a:rPr lang="en-GB"/>
              <a:t>Phishing</a:t>
            </a:r>
            <a:endParaRPr/>
          </a:p>
          <a:p>
            <a:pPr indent="-311150" lvl="0" marL="457200" rtl="0" algn="l">
              <a:spcBef>
                <a:spcPts val="0"/>
              </a:spcBef>
              <a:spcAft>
                <a:spcPts val="0"/>
              </a:spcAft>
              <a:buSzPts val="1300"/>
              <a:buAutoNum type="arabicPeriod"/>
            </a:pPr>
            <a:r>
              <a:rPr lang="en-GB"/>
              <a:t>Malware</a:t>
            </a:r>
            <a:endParaRPr/>
          </a:p>
          <a:p>
            <a:pPr indent="-311150" lvl="0" marL="457200" rtl="0" algn="l">
              <a:spcBef>
                <a:spcPts val="0"/>
              </a:spcBef>
              <a:spcAft>
                <a:spcPts val="0"/>
              </a:spcAft>
              <a:buSzPts val="1300"/>
              <a:buAutoNum type="arabicPeriod"/>
            </a:pPr>
            <a:r>
              <a:rPr lang="en-GB"/>
              <a:t>Spam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1"/>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00"/>
              <a:t>Spotlight on mobile</a:t>
            </a:r>
            <a:endParaRPr sz="1000"/>
          </a:p>
        </p:txBody>
      </p:sp>
      <p:sp>
        <p:nvSpPr>
          <p:cNvPr id="271" name="Google Shape;271;p21"/>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Lorem ipsum dolor sit consectetur amet adipiscing donec</a:t>
            </a:r>
            <a:endParaRPr/>
          </a:p>
        </p:txBody>
      </p:sp>
      <p:sp>
        <p:nvSpPr>
          <p:cNvPr id="272" name="Google Shape;272;p21"/>
          <p:cNvSpPr txBox="1"/>
          <p:nvPr>
            <p:ph idx="1" type="body"/>
          </p:nvPr>
        </p:nvSpPr>
        <p:spPr>
          <a:xfrm>
            <a:off x="5874275" y="1924850"/>
            <a:ext cx="284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Lorem ipsum dolor sit amet, consectetur adipiscing elit. Curabitur eleifend a diam quis suscipit. Fusce venenatis nunc ut lectus convallis, sit amet egestas mi rutrum. Maecenas molestie ultricies euismod.</a:t>
            </a:r>
            <a:endParaRPr/>
          </a:p>
        </p:txBody>
      </p:sp>
      <p:sp>
        <p:nvSpPr>
          <p:cNvPr id="273" name="Google Shape;273;p21"/>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2"/>
          <p:cNvSpPr txBox="1"/>
          <p:nvPr/>
        </p:nvSpPr>
        <p:spPr>
          <a:xfrm>
            <a:off x="0" y="4844750"/>
            <a:ext cx="35739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900">
                <a:solidFill>
                  <a:schemeClr val="lt1"/>
                </a:solidFill>
                <a:latin typeface="Lato"/>
                <a:ea typeface="Lato"/>
                <a:cs typeface="Lato"/>
                <a:sym typeface="Lato"/>
              </a:rPr>
              <a:t>https://quickheaven.github.io/scs-3253-machine-learning/</a:t>
            </a:r>
            <a:endParaRPr sz="900">
              <a:solidFill>
                <a:schemeClr val="lt1"/>
              </a:solidFill>
              <a:latin typeface="Lato"/>
              <a:ea typeface="Lato"/>
              <a:cs typeface="Lato"/>
              <a:sym typeface="Lato"/>
            </a:endParaRPr>
          </a:p>
        </p:txBody>
      </p:sp>
      <p:pic>
        <p:nvPicPr>
          <p:cNvPr id="279" name="Google Shape;279;p22"/>
          <p:cNvPicPr preferRelativeResize="0"/>
          <p:nvPr/>
        </p:nvPicPr>
        <p:blipFill>
          <a:blip r:embed="rId3">
            <a:alphaModFix/>
          </a:blip>
          <a:stretch>
            <a:fillRect/>
          </a:stretch>
        </p:blipFill>
        <p:spPr>
          <a:xfrm>
            <a:off x="152400" y="228600"/>
            <a:ext cx="8839198" cy="448750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Training and Tuning Model</a:t>
            </a:r>
            <a:endParaRPr/>
          </a:p>
        </p:txBody>
      </p:sp>
      <p:sp>
        <p:nvSpPr>
          <p:cNvPr id="285" name="Google Shape;285;p23"/>
          <p:cNvSpPr txBox="1"/>
          <p:nvPr>
            <p:ph idx="1" type="body"/>
          </p:nvPr>
        </p:nvSpPr>
        <p:spPr>
          <a:xfrm>
            <a:off x="1303221" y="1134075"/>
            <a:ext cx="5877300" cy="82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86" name="Google Shape;286;p23"/>
          <p:cNvSpPr txBox="1"/>
          <p:nvPr>
            <p:ph idx="1" type="body"/>
          </p:nvPr>
        </p:nvSpPr>
        <p:spPr>
          <a:xfrm>
            <a:off x="407275" y="1590861"/>
            <a:ext cx="2422500" cy="458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Tuning Deep Neural Network</a:t>
            </a:r>
            <a:endParaRPr/>
          </a:p>
        </p:txBody>
      </p:sp>
      <p:sp>
        <p:nvSpPr>
          <p:cNvPr id="287" name="Google Shape;287;p23"/>
          <p:cNvSpPr txBox="1"/>
          <p:nvPr>
            <p:ph idx="1" type="body"/>
          </p:nvPr>
        </p:nvSpPr>
        <p:spPr>
          <a:xfrm>
            <a:off x="532725" y="2533525"/>
            <a:ext cx="2769900" cy="14814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Epoch and Batch size tuning</a:t>
            </a:r>
            <a:endParaRPr/>
          </a:p>
          <a:p>
            <a:pPr indent="-311150" lvl="0" marL="457200" rtl="0" algn="l">
              <a:spcBef>
                <a:spcPts val="0"/>
              </a:spcBef>
              <a:spcAft>
                <a:spcPts val="0"/>
              </a:spcAft>
              <a:buSzPts val="1300"/>
              <a:buAutoNum type="arabicPeriod"/>
            </a:pPr>
            <a:r>
              <a:rPr lang="en-GB"/>
              <a:t>Hidden layers tuning</a:t>
            </a:r>
            <a:endParaRPr/>
          </a:p>
          <a:p>
            <a:pPr indent="-311150" lvl="0" marL="457200" rtl="0" algn="l">
              <a:spcBef>
                <a:spcPts val="0"/>
              </a:spcBef>
              <a:spcAft>
                <a:spcPts val="0"/>
              </a:spcAft>
              <a:buSzPts val="1300"/>
              <a:buAutoNum type="arabicPeriod"/>
            </a:pPr>
            <a:r>
              <a:rPr lang="en-GB"/>
              <a:t>Determining nodes in a layers</a:t>
            </a:r>
            <a:endParaRPr/>
          </a:p>
          <a:p>
            <a:pPr indent="-311150" lvl="0" marL="457200" rtl="0" algn="l">
              <a:spcBef>
                <a:spcPts val="0"/>
              </a:spcBef>
              <a:spcAft>
                <a:spcPts val="0"/>
              </a:spcAft>
              <a:buSzPts val="1300"/>
              <a:buAutoNum type="arabicPeriod"/>
            </a:pPr>
            <a:r>
              <a:rPr lang="en-GB"/>
              <a:t>Choosing Activation Function</a:t>
            </a:r>
            <a:endParaRPr/>
          </a:p>
          <a:p>
            <a:pPr indent="-311150" lvl="0" marL="457200" rtl="0" algn="l">
              <a:spcBef>
                <a:spcPts val="0"/>
              </a:spcBef>
              <a:spcAft>
                <a:spcPts val="0"/>
              </a:spcAft>
              <a:buSzPts val="1300"/>
              <a:buAutoNum type="arabicPeriod"/>
            </a:pPr>
            <a:r>
              <a:rPr lang="en-GB"/>
              <a:t>Initialize Weights</a:t>
            </a:r>
            <a:endParaRPr/>
          </a:p>
        </p:txBody>
      </p:sp>
      <p:sp>
        <p:nvSpPr>
          <p:cNvPr id="288" name="Google Shape;288;p23"/>
          <p:cNvSpPr txBox="1"/>
          <p:nvPr>
            <p:ph idx="1" type="body"/>
          </p:nvPr>
        </p:nvSpPr>
        <p:spPr>
          <a:xfrm>
            <a:off x="3398450" y="1584500"/>
            <a:ext cx="2422500" cy="458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Tuning Back Propagation</a:t>
            </a:r>
            <a:endParaRPr/>
          </a:p>
        </p:txBody>
      </p:sp>
      <p:sp>
        <p:nvSpPr>
          <p:cNvPr id="289" name="Google Shape;289;p23"/>
          <p:cNvSpPr txBox="1"/>
          <p:nvPr>
            <p:ph idx="1" type="body"/>
          </p:nvPr>
        </p:nvSpPr>
        <p:spPr>
          <a:xfrm>
            <a:off x="3428325" y="2533525"/>
            <a:ext cx="2769900" cy="14814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Batch Normalization</a:t>
            </a:r>
            <a:endParaRPr/>
          </a:p>
          <a:p>
            <a:pPr indent="-311150" lvl="0" marL="457200" rtl="0" algn="l">
              <a:spcBef>
                <a:spcPts val="0"/>
              </a:spcBef>
              <a:spcAft>
                <a:spcPts val="0"/>
              </a:spcAft>
              <a:buSzPts val="1300"/>
              <a:buAutoNum type="arabicPeriod"/>
            </a:pPr>
            <a:r>
              <a:rPr lang="en-GB"/>
              <a:t>Optimizers</a:t>
            </a:r>
            <a:endParaRPr/>
          </a:p>
          <a:p>
            <a:pPr indent="-311150" lvl="0" marL="457200" rtl="0" algn="l">
              <a:spcBef>
                <a:spcPts val="0"/>
              </a:spcBef>
              <a:spcAft>
                <a:spcPts val="0"/>
              </a:spcAft>
              <a:buSzPts val="1300"/>
              <a:buAutoNum type="arabicPeriod"/>
            </a:pPr>
            <a:r>
              <a:rPr lang="en-GB"/>
              <a:t>Learning Rates</a:t>
            </a:r>
            <a:endParaRPr/>
          </a:p>
        </p:txBody>
      </p:sp>
      <p:sp>
        <p:nvSpPr>
          <p:cNvPr id="290" name="Google Shape;290;p23"/>
          <p:cNvSpPr txBox="1"/>
          <p:nvPr>
            <p:ph idx="1" type="body"/>
          </p:nvPr>
        </p:nvSpPr>
        <p:spPr>
          <a:xfrm>
            <a:off x="5952575" y="1593220"/>
            <a:ext cx="2422500" cy="458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Overfitting Management</a:t>
            </a:r>
            <a:endParaRPr/>
          </a:p>
        </p:txBody>
      </p:sp>
      <p:sp>
        <p:nvSpPr>
          <p:cNvPr id="291" name="Google Shape;291;p23"/>
          <p:cNvSpPr txBox="1"/>
          <p:nvPr>
            <p:ph idx="1" type="body"/>
          </p:nvPr>
        </p:nvSpPr>
        <p:spPr>
          <a:xfrm>
            <a:off x="5952575" y="2609725"/>
            <a:ext cx="2769900" cy="14814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Regularization</a:t>
            </a:r>
            <a:endParaRPr/>
          </a:p>
          <a:p>
            <a:pPr indent="-311150" lvl="0" marL="457200" rtl="0" algn="l">
              <a:spcBef>
                <a:spcPts val="0"/>
              </a:spcBef>
              <a:spcAft>
                <a:spcPts val="0"/>
              </a:spcAft>
              <a:buSzPts val="1300"/>
              <a:buAutoNum type="arabicPeriod"/>
            </a:pPr>
            <a:r>
              <a:rPr lang="en-GB"/>
              <a:t>Dropout</a:t>
            </a:r>
            <a:endParaRPr/>
          </a:p>
        </p:txBody>
      </p:sp>
      <p:sp>
        <p:nvSpPr>
          <p:cNvPr id="292" name="Google Shape;292;p23"/>
          <p:cNvSpPr/>
          <p:nvPr/>
        </p:nvSpPr>
        <p:spPr>
          <a:xfrm flipH="1">
            <a:off x="746025" y="2056075"/>
            <a:ext cx="25566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3" name="Google Shape;293;p23"/>
          <p:cNvSpPr/>
          <p:nvPr/>
        </p:nvSpPr>
        <p:spPr>
          <a:xfrm>
            <a:off x="745175" y="2197653"/>
            <a:ext cx="25566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4" name="Google Shape;294;p23"/>
          <p:cNvSpPr/>
          <p:nvPr/>
        </p:nvSpPr>
        <p:spPr>
          <a:xfrm flipH="1">
            <a:off x="3332250" y="2056075"/>
            <a:ext cx="2556600" cy="128100"/>
          </a:xfrm>
          <a:prstGeom prst="parallelogram">
            <a:avLst>
              <a:gd fmla="val 9695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5" name="Google Shape;295;p23"/>
          <p:cNvSpPr/>
          <p:nvPr/>
        </p:nvSpPr>
        <p:spPr>
          <a:xfrm>
            <a:off x="3331400" y="2197653"/>
            <a:ext cx="2556600" cy="128100"/>
          </a:xfrm>
          <a:prstGeom prst="parallelogram">
            <a:avLst>
              <a:gd fmla="val 9695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6" name="Google Shape;296;p23"/>
          <p:cNvSpPr/>
          <p:nvPr/>
        </p:nvSpPr>
        <p:spPr>
          <a:xfrm flipH="1">
            <a:off x="5953425" y="2056075"/>
            <a:ext cx="25566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7" name="Google Shape;297;p23"/>
          <p:cNvSpPr/>
          <p:nvPr/>
        </p:nvSpPr>
        <p:spPr>
          <a:xfrm>
            <a:off x="5952575" y="2197653"/>
            <a:ext cx="25566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298" name="Google Shape;298;p23"/>
          <p:cNvCxnSpPr/>
          <p:nvPr/>
        </p:nvCxnSpPr>
        <p:spPr>
          <a:xfrm>
            <a:off x="2364275" y="1234925"/>
            <a:ext cx="808500" cy="821100"/>
          </a:xfrm>
          <a:prstGeom prst="straightConnector1">
            <a:avLst/>
          </a:prstGeom>
          <a:noFill/>
          <a:ln cap="flat" cmpd="sng" w="9525">
            <a:solidFill>
              <a:srgbClr val="FFFFFF"/>
            </a:solidFill>
            <a:prstDash val="solid"/>
            <a:round/>
            <a:headEnd len="med" w="med" type="none"/>
            <a:tailEnd len="med" w="med" type="none"/>
          </a:ln>
        </p:spPr>
      </p:cxnSp>
      <p:cxnSp>
        <p:nvCxnSpPr>
          <p:cNvPr id="299" name="Google Shape;299;p23"/>
          <p:cNvCxnSpPr/>
          <p:nvPr/>
        </p:nvCxnSpPr>
        <p:spPr>
          <a:xfrm>
            <a:off x="4950170" y="1239375"/>
            <a:ext cx="810000" cy="820800"/>
          </a:xfrm>
          <a:prstGeom prst="straightConnector1">
            <a:avLst/>
          </a:prstGeom>
          <a:noFill/>
          <a:ln cap="flat" cmpd="sng" w="9525">
            <a:solidFill>
              <a:srgbClr val="666666"/>
            </a:solidFill>
            <a:prstDash val="solid"/>
            <a:round/>
            <a:headEnd len="med" w="med" type="none"/>
            <a:tailEnd len="med" w="med" type="none"/>
          </a:ln>
        </p:spPr>
      </p:cxnSp>
      <p:cxnSp>
        <p:nvCxnSpPr>
          <p:cNvPr id="300" name="Google Shape;300;p23"/>
          <p:cNvCxnSpPr/>
          <p:nvPr/>
        </p:nvCxnSpPr>
        <p:spPr>
          <a:xfrm>
            <a:off x="7570320" y="1239375"/>
            <a:ext cx="810000" cy="8208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t>
            </a:r>
            <a:r>
              <a:rPr lang="en-GB"/>
              <a:t>uning</a:t>
            </a:r>
            <a:r>
              <a:rPr lang="en-GB"/>
              <a:t> Deep Neural Network</a:t>
            </a:r>
            <a:endParaRPr/>
          </a:p>
          <a:p>
            <a:pPr indent="0" lvl="0" marL="0" rtl="0" algn="l">
              <a:lnSpc>
                <a:spcPct val="115000"/>
              </a:lnSpc>
              <a:spcBef>
                <a:spcPts val="0"/>
              </a:spcBef>
              <a:spcAft>
                <a:spcPts val="1600"/>
              </a:spcAft>
              <a:buNone/>
            </a:pPr>
            <a:r>
              <a:rPr lang="en-GB" sz="1300">
                <a:latin typeface="Lato"/>
                <a:ea typeface="Lato"/>
                <a:cs typeface="Lato"/>
                <a:sym typeface="Lato"/>
              </a:rPr>
              <a:t>Epoch and Batch size tuning</a:t>
            </a:r>
            <a:endParaRPr/>
          </a:p>
        </p:txBody>
      </p:sp>
      <p:sp>
        <p:nvSpPr>
          <p:cNvPr id="306" name="Google Shape;306;p24"/>
          <p:cNvSpPr txBox="1"/>
          <p:nvPr>
            <p:ph idx="1" type="body"/>
          </p:nvPr>
        </p:nvSpPr>
        <p:spPr>
          <a:xfrm>
            <a:off x="1303221" y="1134075"/>
            <a:ext cx="5877300" cy="82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307" name="Google Shape;307;p24"/>
          <p:cNvPicPr preferRelativeResize="0"/>
          <p:nvPr/>
        </p:nvPicPr>
        <p:blipFill>
          <a:blip r:embed="rId3">
            <a:alphaModFix/>
          </a:blip>
          <a:stretch>
            <a:fillRect/>
          </a:stretch>
        </p:blipFill>
        <p:spPr>
          <a:xfrm>
            <a:off x="1523177" y="1518923"/>
            <a:ext cx="3604850" cy="2444075"/>
          </a:xfrm>
          <a:prstGeom prst="rect">
            <a:avLst/>
          </a:prstGeom>
          <a:noFill/>
          <a:ln>
            <a:noFill/>
          </a:ln>
        </p:spPr>
      </p:pic>
      <p:sp>
        <p:nvSpPr>
          <p:cNvPr id="308" name="Google Shape;308;p24"/>
          <p:cNvSpPr txBox="1"/>
          <p:nvPr>
            <p:ph idx="1" type="body"/>
          </p:nvPr>
        </p:nvSpPr>
        <p:spPr>
          <a:xfrm>
            <a:off x="5606375" y="1384050"/>
            <a:ext cx="2769900" cy="1481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Figure out the right number of batches and epochs first, and then use that for further experimentation.</a:t>
            </a:r>
            <a:endParaRPr/>
          </a:p>
          <a:p>
            <a:pPr indent="0" lvl="0" marL="0" rtl="0" algn="l">
              <a:spcBef>
                <a:spcPts val="1600"/>
              </a:spcBef>
              <a:spcAft>
                <a:spcPts val="0"/>
              </a:spcAft>
              <a:buNone/>
            </a:pPr>
            <a:r>
              <a:rPr b="1" lang="en-GB">
                <a:solidFill>
                  <a:srgbClr val="FF9900"/>
                </a:solidFill>
              </a:rPr>
              <a:t>Batch Size:</a:t>
            </a:r>
            <a:r>
              <a:rPr lang="en-GB"/>
              <a:t> Experiment for the right size, batch size of 32 found most optimal for most use cases.</a:t>
            </a:r>
            <a:endParaRPr/>
          </a:p>
          <a:p>
            <a:pPr indent="0" lvl="0" marL="0" rtl="0" algn="l">
              <a:spcBef>
                <a:spcPts val="1600"/>
              </a:spcBef>
              <a:spcAft>
                <a:spcPts val="1600"/>
              </a:spcAft>
              <a:buNone/>
            </a:pPr>
            <a:r>
              <a:rPr b="1" lang="en-GB">
                <a:solidFill>
                  <a:srgbClr val="FF9900"/>
                </a:solidFill>
              </a:rPr>
              <a:t>Epoch:</a:t>
            </a:r>
            <a:r>
              <a:rPr lang="en-GB">
                <a:solidFill>
                  <a:srgbClr val="FF9900"/>
                </a:solidFill>
              </a:rPr>
              <a:t> </a:t>
            </a:r>
            <a:r>
              <a:rPr lang="en-GB"/>
              <a:t>Choose the earliest value when accuracy stabilizers.</a:t>
            </a:r>
            <a:endParaRPr/>
          </a:p>
        </p:txBody>
      </p:sp>
      <p:sp>
        <p:nvSpPr>
          <p:cNvPr id="309" name="Google Shape;309;p24"/>
          <p:cNvSpPr txBox="1"/>
          <p:nvPr>
            <p:ph idx="1" type="body"/>
          </p:nvPr>
        </p:nvSpPr>
        <p:spPr>
          <a:xfrm>
            <a:off x="1545475" y="4144621"/>
            <a:ext cx="3976200" cy="677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The model with </a:t>
            </a:r>
            <a:r>
              <a:rPr b="1" lang="en-GB">
                <a:solidFill>
                  <a:srgbClr val="008FFF"/>
                </a:solidFill>
              </a:rPr>
              <a:t>batch size 32</a:t>
            </a:r>
            <a:r>
              <a:rPr lang="en-GB"/>
              <a:t> result to higher accuracy and faster completion with fewer epochs.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Tuning Deep Neural Network</a:t>
            </a:r>
            <a:endParaRPr/>
          </a:p>
          <a:p>
            <a:pPr indent="0" lvl="0" marL="0" rtl="0" algn="l">
              <a:lnSpc>
                <a:spcPct val="115000"/>
              </a:lnSpc>
              <a:spcBef>
                <a:spcPts val="0"/>
              </a:spcBef>
              <a:spcAft>
                <a:spcPts val="1600"/>
              </a:spcAft>
              <a:buNone/>
            </a:pPr>
            <a:r>
              <a:rPr lang="en-GB" sz="1300">
                <a:latin typeface="Lato"/>
                <a:ea typeface="Lato"/>
                <a:cs typeface="Lato"/>
                <a:sym typeface="Lato"/>
              </a:rPr>
              <a:t>Hidden layers</a:t>
            </a:r>
            <a:r>
              <a:rPr lang="en-GB" sz="1300">
                <a:latin typeface="Lato"/>
                <a:ea typeface="Lato"/>
                <a:cs typeface="Lato"/>
                <a:sym typeface="Lato"/>
              </a:rPr>
              <a:t> tuning</a:t>
            </a:r>
            <a:endParaRPr/>
          </a:p>
        </p:txBody>
      </p:sp>
      <p:sp>
        <p:nvSpPr>
          <p:cNvPr id="315" name="Google Shape;315;p25"/>
          <p:cNvSpPr txBox="1"/>
          <p:nvPr>
            <p:ph idx="1" type="body"/>
          </p:nvPr>
        </p:nvSpPr>
        <p:spPr>
          <a:xfrm>
            <a:off x="3046125" y="1337050"/>
            <a:ext cx="5713800" cy="1566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t>One of the key model architecture hyperparameters is the number of hidden layers. As the number of layers increases, it increases the possibility of learning complex relationships between features and target variables, but it will also increase the cost and time needed for both training and inference. It is also has the risk of overfitting the training set.</a:t>
            </a:r>
            <a:br>
              <a:rPr lang="en-GB" sz="1100"/>
            </a:br>
            <a:br>
              <a:rPr lang="en-GB" sz="1100"/>
            </a:br>
            <a:r>
              <a:rPr lang="en-GB" sz="1100"/>
              <a:t>A </a:t>
            </a:r>
            <a:r>
              <a:rPr b="1" lang="en-GB" sz="1100">
                <a:solidFill>
                  <a:srgbClr val="FF9900"/>
                </a:solidFill>
              </a:rPr>
              <a:t>value of two</a:t>
            </a:r>
            <a:r>
              <a:rPr lang="en-GB" sz="1100"/>
              <a:t> has been sufficient for simple problems. It is recommended to increase the number of layers only based on experimentation if the set accuracy levels are not achieved. Otherwise, additional layers will take resources and time without providing any additional value.</a:t>
            </a:r>
            <a:endParaRPr sz="1100"/>
          </a:p>
          <a:p>
            <a:pPr indent="0" lvl="0" marL="0" rtl="0" algn="l">
              <a:spcBef>
                <a:spcPts val="1600"/>
              </a:spcBef>
              <a:spcAft>
                <a:spcPts val="1600"/>
              </a:spcAft>
              <a:buNone/>
            </a:pPr>
            <a:r>
              <a:t/>
            </a:r>
            <a:endParaRPr sz="1100"/>
          </a:p>
        </p:txBody>
      </p:sp>
      <p:pic>
        <p:nvPicPr>
          <p:cNvPr id="316" name="Google Shape;316;p25"/>
          <p:cNvPicPr preferRelativeResize="0"/>
          <p:nvPr/>
        </p:nvPicPr>
        <p:blipFill>
          <a:blip r:embed="rId3">
            <a:alphaModFix/>
          </a:blip>
          <a:stretch>
            <a:fillRect/>
          </a:stretch>
        </p:blipFill>
        <p:spPr>
          <a:xfrm>
            <a:off x="416325" y="3257750"/>
            <a:ext cx="2496050" cy="1697688"/>
          </a:xfrm>
          <a:prstGeom prst="rect">
            <a:avLst/>
          </a:prstGeom>
          <a:noFill/>
          <a:ln>
            <a:noFill/>
          </a:ln>
        </p:spPr>
      </p:pic>
      <p:pic>
        <p:nvPicPr>
          <p:cNvPr id="317" name="Google Shape;317;p25"/>
          <p:cNvPicPr preferRelativeResize="0"/>
          <p:nvPr/>
        </p:nvPicPr>
        <p:blipFill>
          <a:blip r:embed="rId4">
            <a:alphaModFix/>
          </a:blip>
          <a:stretch>
            <a:fillRect/>
          </a:stretch>
        </p:blipFill>
        <p:spPr>
          <a:xfrm>
            <a:off x="419505" y="1464456"/>
            <a:ext cx="2496050" cy="1688242"/>
          </a:xfrm>
          <a:prstGeom prst="rect">
            <a:avLst/>
          </a:prstGeom>
          <a:noFill/>
          <a:ln>
            <a:noFill/>
          </a:ln>
        </p:spPr>
      </p:pic>
      <p:pic>
        <p:nvPicPr>
          <p:cNvPr id="318" name="Google Shape;318;p25"/>
          <p:cNvPicPr preferRelativeResize="0"/>
          <p:nvPr/>
        </p:nvPicPr>
        <p:blipFill>
          <a:blip r:embed="rId5">
            <a:alphaModFix/>
          </a:blip>
          <a:stretch>
            <a:fillRect/>
          </a:stretch>
        </p:blipFill>
        <p:spPr>
          <a:xfrm>
            <a:off x="3257822" y="3216650"/>
            <a:ext cx="1813175" cy="1433575"/>
          </a:xfrm>
          <a:prstGeom prst="rect">
            <a:avLst/>
          </a:prstGeom>
          <a:noFill/>
          <a:ln>
            <a:noFill/>
          </a:ln>
        </p:spPr>
      </p:pic>
      <p:pic>
        <p:nvPicPr>
          <p:cNvPr id="319" name="Google Shape;319;p25"/>
          <p:cNvPicPr preferRelativeResize="0"/>
          <p:nvPr/>
        </p:nvPicPr>
        <p:blipFill>
          <a:blip r:embed="rId6">
            <a:alphaModFix/>
          </a:blip>
          <a:stretch>
            <a:fillRect/>
          </a:stretch>
        </p:blipFill>
        <p:spPr>
          <a:xfrm>
            <a:off x="5161636" y="3216650"/>
            <a:ext cx="1772981" cy="1433575"/>
          </a:xfrm>
          <a:prstGeom prst="rect">
            <a:avLst/>
          </a:prstGeom>
          <a:noFill/>
          <a:ln>
            <a:noFill/>
          </a:ln>
        </p:spPr>
      </p:pic>
      <p:pic>
        <p:nvPicPr>
          <p:cNvPr id="320" name="Google Shape;320;p25"/>
          <p:cNvPicPr preferRelativeResize="0"/>
          <p:nvPr/>
        </p:nvPicPr>
        <p:blipFill>
          <a:blip r:embed="rId7">
            <a:alphaModFix/>
          </a:blip>
          <a:stretch>
            <a:fillRect/>
          </a:stretch>
        </p:blipFill>
        <p:spPr>
          <a:xfrm>
            <a:off x="7031800" y="3216650"/>
            <a:ext cx="1773001" cy="1407269"/>
          </a:xfrm>
          <a:prstGeom prst="rect">
            <a:avLst/>
          </a:prstGeom>
          <a:noFill/>
          <a:ln>
            <a:noFill/>
          </a:ln>
        </p:spPr>
      </p:pic>
      <p:pic>
        <p:nvPicPr>
          <p:cNvPr id="321" name="Google Shape;321;p25"/>
          <p:cNvPicPr preferRelativeResize="0"/>
          <p:nvPr/>
        </p:nvPicPr>
        <p:blipFill>
          <a:blip r:embed="rId8">
            <a:alphaModFix/>
          </a:blip>
          <a:stretch>
            <a:fillRect/>
          </a:stretch>
        </p:blipFill>
        <p:spPr>
          <a:xfrm>
            <a:off x="7821927" y="4689775"/>
            <a:ext cx="412700" cy="370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